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82" r:id="rId3"/>
    <p:sldId id="284" r:id="rId4"/>
    <p:sldId id="265" r:id="rId5"/>
    <p:sldId id="266" r:id="rId6"/>
    <p:sldId id="267" r:id="rId7"/>
    <p:sldId id="268" r:id="rId8"/>
    <p:sldId id="272" r:id="rId9"/>
    <p:sldId id="276" r:id="rId10"/>
    <p:sldId id="273" r:id="rId11"/>
    <p:sldId id="274" r:id="rId12"/>
    <p:sldId id="275" r:id="rId13"/>
    <p:sldId id="279" r:id="rId14"/>
    <p:sldId id="280" r:id="rId15"/>
    <p:sldId id="277" r:id="rId16"/>
    <p:sldId id="283" r:id="rId17"/>
    <p:sldId id="28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4660"/>
  </p:normalViewPr>
  <p:slideViewPr>
    <p:cSldViewPr snapToGrid="0">
      <p:cViewPr varScale="1">
        <p:scale>
          <a:sx n="69" d="100"/>
          <a:sy n="69" d="100"/>
        </p:scale>
        <p:origin x="46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83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161A-FDE6-4E6D-B4B1-0A73B6540FBB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24F4A-28FB-4935-8FFC-2F329A32F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25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161A-FDE6-4E6D-B4B1-0A73B6540FBB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24F4A-28FB-4935-8FFC-2F329A32F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6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161A-FDE6-4E6D-B4B1-0A73B6540FBB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24F4A-28FB-4935-8FFC-2F329A32F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96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161A-FDE6-4E6D-B4B1-0A73B6540FBB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24F4A-28FB-4935-8FFC-2F329A32F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41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161A-FDE6-4E6D-B4B1-0A73B6540FBB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24F4A-28FB-4935-8FFC-2F329A32F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06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161A-FDE6-4E6D-B4B1-0A73B6540FBB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24F4A-28FB-4935-8FFC-2F329A32F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86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161A-FDE6-4E6D-B4B1-0A73B6540FBB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24F4A-28FB-4935-8FFC-2F329A32F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00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161A-FDE6-4E6D-B4B1-0A73B6540FBB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24F4A-28FB-4935-8FFC-2F329A32F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02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161A-FDE6-4E6D-B4B1-0A73B6540FBB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24F4A-28FB-4935-8FFC-2F329A32F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93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4161A-FDE6-4E6D-B4B1-0A73B6540FBB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24F4A-28FB-4935-8FFC-2F329A32F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21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4161A-FDE6-4E6D-B4B1-0A73B6540FBB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24F4A-28FB-4935-8FFC-2F329A32F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93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18" Type="http://schemas.openxmlformats.org/officeDocument/2006/relationships/image" Target="../media/image14.jpeg"/><Relationship Id="rId3" Type="http://schemas.openxmlformats.org/officeDocument/2006/relationships/image" Target="../media/image4.png"/><Relationship Id="rId21" Type="http://schemas.openxmlformats.org/officeDocument/2006/relationships/image" Target="../media/image17.jpeg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" Type="http://schemas.openxmlformats.org/officeDocument/2006/relationships/image" Target="../media/image3.png"/><Relationship Id="rId16" Type="http://schemas.openxmlformats.org/officeDocument/2006/relationships/image" Target="../media/image27.svg"/><Relationship Id="rId20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3.svg"/><Relationship Id="rId15" Type="http://schemas.openxmlformats.org/officeDocument/2006/relationships/image" Target="../media/image6.png"/><Relationship Id="rId19" Type="http://schemas.openxmlformats.org/officeDocument/2006/relationships/image" Target="../media/image15.jpeg"/><Relationship Id="rId14" Type="http://schemas.openxmlformats.org/officeDocument/2006/relationships/slide" Target="slide5.xml"/><Relationship Id="rId9" Type="http://schemas.openxmlformats.org/officeDocument/2006/relationships/image" Target="../media/image21.svg"/><Relationship Id="rId22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" Type="http://schemas.openxmlformats.org/officeDocument/2006/relationships/image" Target="../media/image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3.svg"/><Relationship Id="rId15" Type="http://schemas.openxmlformats.org/officeDocument/2006/relationships/image" Target="../media/image6.png"/><Relationship Id="rId14" Type="http://schemas.openxmlformats.org/officeDocument/2006/relationships/slide" Target="slide5.xml"/><Relationship Id="rId9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18" Type="http://schemas.openxmlformats.org/officeDocument/2006/relationships/image" Target="../media/image20.png"/><Relationship Id="rId3" Type="http://schemas.openxmlformats.org/officeDocument/2006/relationships/image" Target="../media/image4.png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" Type="http://schemas.openxmlformats.org/officeDocument/2006/relationships/image" Target="../media/image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3.svg"/><Relationship Id="rId15" Type="http://schemas.openxmlformats.org/officeDocument/2006/relationships/image" Target="../media/image6.png"/><Relationship Id="rId14" Type="http://schemas.openxmlformats.org/officeDocument/2006/relationships/slide" Target="slide5.xml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18" Type="http://schemas.openxmlformats.org/officeDocument/2006/relationships/image" Target="../media/image21.jpeg"/><Relationship Id="rId3" Type="http://schemas.openxmlformats.org/officeDocument/2006/relationships/image" Target="../media/image4.png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" Type="http://schemas.openxmlformats.org/officeDocument/2006/relationships/image" Target="../media/image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3.svg"/><Relationship Id="rId15" Type="http://schemas.openxmlformats.org/officeDocument/2006/relationships/image" Target="../media/image6.png"/><Relationship Id="rId14" Type="http://schemas.openxmlformats.org/officeDocument/2006/relationships/slide" Target="slide5.xml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3" Type="http://schemas.openxmlformats.org/officeDocument/2006/relationships/image" Target="../media/image4.png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" Type="http://schemas.openxmlformats.org/officeDocument/2006/relationships/image" Target="../media/image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3.svg"/><Relationship Id="rId15" Type="http://schemas.openxmlformats.org/officeDocument/2006/relationships/image" Target="../media/image6.png"/><Relationship Id="rId14" Type="http://schemas.openxmlformats.org/officeDocument/2006/relationships/slide" Target="slide5.xml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18" Type="http://schemas.openxmlformats.org/officeDocument/2006/relationships/image" Target="../media/image22.jpeg"/><Relationship Id="rId3" Type="http://schemas.openxmlformats.org/officeDocument/2006/relationships/image" Target="../media/image4.png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" Type="http://schemas.openxmlformats.org/officeDocument/2006/relationships/image" Target="../media/image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3.svg"/><Relationship Id="rId15" Type="http://schemas.openxmlformats.org/officeDocument/2006/relationships/image" Target="../media/image6.png"/><Relationship Id="rId14" Type="http://schemas.openxmlformats.org/officeDocument/2006/relationships/slide" Target="slide5.xml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3" Type="http://schemas.openxmlformats.org/officeDocument/2006/relationships/image" Target="../media/image4.png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" Type="http://schemas.openxmlformats.org/officeDocument/2006/relationships/image" Target="../media/image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3.svg"/><Relationship Id="rId15" Type="http://schemas.openxmlformats.org/officeDocument/2006/relationships/image" Target="../media/image6.png"/><Relationship Id="rId14" Type="http://schemas.openxmlformats.org/officeDocument/2006/relationships/slide" Target="slide5.xml"/><Relationship Id="rId9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3" Type="http://schemas.openxmlformats.org/officeDocument/2006/relationships/image" Target="../media/image4.png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" Type="http://schemas.openxmlformats.org/officeDocument/2006/relationships/image" Target="../media/image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3.svg"/><Relationship Id="rId15" Type="http://schemas.openxmlformats.org/officeDocument/2006/relationships/image" Target="../media/image6.png"/><Relationship Id="rId14" Type="http://schemas.openxmlformats.org/officeDocument/2006/relationships/slide" Target="slide5.xml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18" Type="http://schemas.openxmlformats.org/officeDocument/2006/relationships/image" Target="../media/image8.jpg"/><Relationship Id="rId3" Type="http://schemas.openxmlformats.org/officeDocument/2006/relationships/image" Target="../media/image4.png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" Type="http://schemas.openxmlformats.org/officeDocument/2006/relationships/image" Target="../media/image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3.svg"/><Relationship Id="rId15" Type="http://schemas.openxmlformats.org/officeDocument/2006/relationships/image" Target="../media/image6.png"/><Relationship Id="rId14" Type="http://schemas.openxmlformats.org/officeDocument/2006/relationships/slide" Target="slide5.xml"/><Relationship Id="rId9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3" Type="http://schemas.openxmlformats.org/officeDocument/2006/relationships/image" Target="../media/image4.png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" Type="http://schemas.openxmlformats.org/officeDocument/2006/relationships/image" Target="../media/image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3.svg"/><Relationship Id="rId15" Type="http://schemas.openxmlformats.org/officeDocument/2006/relationships/image" Target="../media/image6.png"/><Relationship Id="rId14" Type="http://schemas.openxmlformats.org/officeDocument/2006/relationships/slide" Target="slide5.xml"/><Relationship Id="rId9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3" Type="http://schemas.openxmlformats.org/officeDocument/2006/relationships/image" Target="../media/image11.png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" Type="http://schemas.openxmlformats.org/officeDocument/2006/relationships/image" Target="../media/image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3.svg"/><Relationship Id="rId5" Type="http://schemas.openxmlformats.org/officeDocument/2006/relationships/image" Target="../media/image13.png"/><Relationship Id="rId15" Type="http://schemas.openxmlformats.org/officeDocument/2006/relationships/image" Target="../media/image6.png"/><Relationship Id="rId4" Type="http://schemas.openxmlformats.org/officeDocument/2006/relationships/image" Target="../media/image12.png"/><Relationship Id="rId14" Type="http://schemas.openxmlformats.org/officeDocument/2006/relationships/slide" Target="slide5.xml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3" Type="http://schemas.openxmlformats.org/officeDocument/2006/relationships/image" Target="../media/image4.png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" Type="http://schemas.openxmlformats.org/officeDocument/2006/relationships/image" Target="../media/image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3.svg"/><Relationship Id="rId15" Type="http://schemas.openxmlformats.org/officeDocument/2006/relationships/image" Target="../media/image6.png"/><Relationship Id="rId14" Type="http://schemas.openxmlformats.org/officeDocument/2006/relationships/slide" Target="slide5.xml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3" Type="http://schemas.openxmlformats.org/officeDocument/2006/relationships/image" Target="../media/image7.png"/><Relationship Id="rId12" Type="http://schemas.openxmlformats.org/officeDocument/2006/relationships/image" Target="../media/image5.png"/><Relationship Id="rId2" Type="http://schemas.openxmlformats.org/officeDocument/2006/relationships/image" Target="../media/image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3.svg"/><Relationship Id="rId15" Type="http://schemas.openxmlformats.org/officeDocument/2006/relationships/image" Target="../media/image6.png"/><Relationship Id="rId10" Type="http://schemas.openxmlformats.org/officeDocument/2006/relationships/image" Target="../media/image4.png"/><Relationship Id="rId9" Type="http://schemas.openxmlformats.org/officeDocument/2006/relationships/image" Target="../media/image21.svg"/><Relationship Id="rId1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3" Type="http://schemas.openxmlformats.org/officeDocument/2006/relationships/image" Target="../media/image4.png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" Type="http://schemas.openxmlformats.org/officeDocument/2006/relationships/image" Target="../media/image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3.svg"/><Relationship Id="rId15" Type="http://schemas.openxmlformats.org/officeDocument/2006/relationships/image" Target="../media/image6.png"/><Relationship Id="rId14" Type="http://schemas.openxmlformats.org/officeDocument/2006/relationships/slide" Target="slide5.xml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3" Type="http://schemas.openxmlformats.org/officeDocument/2006/relationships/image" Target="../media/image4.png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" Type="http://schemas.openxmlformats.org/officeDocument/2006/relationships/image" Target="../media/image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3.svg"/><Relationship Id="rId15" Type="http://schemas.openxmlformats.org/officeDocument/2006/relationships/image" Target="../media/image6.png"/><Relationship Id="rId14" Type="http://schemas.openxmlformats.org/officeDocument/2006/relationships/slide" Target="slide5.xml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y2mate.com - Disney Plus Intro_1080p">
            <a:hlinkClick r:id="" action="ppaction://media"/>
            <a:extLst>
              <a:ext uri="{FF2B5EF4-FFF2-40B4-BE49-F238E27FC236}">
                <a16:creationId xmlns:a16="http://schemas.microsoft.com/office/drawing/2014/main" id="{F9E93B13-31BE-4E8A-82BE-02908161E7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992" t="285" r="14381" b="-285"/>
          <a:stretch/>
        </p:blipFill>
        <p:spPr>
          <a:xfrm>
            <a:off x="0" y="0"/>
            <a:ext cx="12192000" cy="68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6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7" name="TextBox 6"/>
          <p:cNvSpPr txBox="1"/>
          <p:nvPr/>
        </p:nvSpPr>
        <p:spPr>
          <a:xfrm>
            <a:off x="1918246" y="223760"/>
            <a:ext cx="8373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Brand Association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933D36-D434-42AE-BDA0-B287022D1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" y="92137"/>
            <a:ext cx="1316881" cy="970046"/>
          </a:xfrm>
          <a:prstGeom prst="rect">
            <a:avLst/>
          </a:prstGeom>
        </p:spPr>
      </p:pic>
      <p:pic>
        <p:nvPicPr>
          <p:cNvPr id="31" name="Graphic 32" descr="Refresh">
            <a:extLst>
              <a:ext uri="{FF2B5EF4-FFF2-40B4-BE49-F238E27FC236}">
                <a16:creationId xmlns:a16="http://schemas.microsoft.com/office/drawing/2014/main" id="{58E04E9A-1102-4D5D-9225-6DDFA44176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965527" y="6369665"/>
            <a:ext cx="452582" cy="452582"/>
          </a:xfrm>
          <a:prstGeom prst="rect">
            <a:avLst/>
          </a:prstGeom>
        </p:spPr>
      </p:pic>
      <p:pic>
        <p:nvPicPr>
          <p:cNvPr id="32" name="Graphic 33" descr="Volume">
            <a:extLst>
              <a:ext uri="{FF2B5EF4-FFF2-40B4-BE49-F238E27FC236}">
                <a16:creationId xmlns:a16="http://schemas.microsoft.com/office/drawing/2014/main" id="{1F122CFB-C3C3-44E2-934E-F13AD67DF96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877673" y="6333835"/>
            <a:ext cx="551873" cy="551873"/>
          </a:xfrm>
          <a:prstGeom prst="rect">
            <a:avLst/>
          </a:prstGeom>
        </p:spPr>
      </p:pic>
      <p:pic>
        <p:nvPicPr>
          <p:cNvPr id="33" name="Graphic 24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78D86FA9-4EAA-4AA5-91CC-697F16F32E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277600" y="5585299"/>
            <a:ext cx="914400" cy="578050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24DF536-70A4-408F-9DD6-703C7C468B1C}"/>
              </a:ext>
            </a:extLst>
          </p:cNvPr>
          <p:cNvSpPr/>
          <p:nvPr/>
        </p:nvSpPr>
        <p:spPr>
          <a:xfrm rot="5400000">
            <a:off x="442481" y="6380685"/>
            <a:ext cx="443462" cy="36902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Graphic 31" descr="Refresh RTL">
            <a:extLst>
              <a:ext uri="{FF2B5EF4-FFF2-40B4-BE49-F238E27FC236}">
                <a16:creationId xmlns:a16="http://schemas.microsoft.com/office/drawing/2014/main" id="{DDB057DB-6479-4EDD-8AA1-0D8D1564A74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50638" y="6377156"/>
            <a:ext cx="452582" cy="45258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896215-7ADB-4CDC-824E-7C883BE29F04}"/>
              </a:ext>
            </a:extLst>
          </p:cNvPr>
          <p:cNvCxnSpPr>
            <a:cxnSpLocks/>
          </p:cNvCxnSpPr>
          <p:nvPr/>
        </p:nvCxnSpPr>
        <p:spPr>
          <a:xfrm>
            <a:off x="297034" y="6261845"/>
            <a:ext cx="11821886" cy="0"/>
          </a:xfrm>
          <a:prstGeom prst="line">
            <a:avLst/>
          </a:prstGeom>
          <a:ln w="38100">
            <a:solidFill>
              <a:srgbClr val="0B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702137" y="2703945"/>
            <a:ext cx="2494959" cy="1450109"/>
          </a:xfrm>
          <a:prstGeom prst="ellipse">
            <a:avLst/>
          </a:prstGeom>
          <a:blipFill dpi="0"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7756699" y="1623134"/>
            <a:ext cx="2178071" cy="1418532"/>
          </a:xfrm>
          <a:prstGeom prst="ellipse">
            <a:avLst/>
          </a:prstGeom>
          <a:blipFill dpi="0"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/>
          <p:cNvSpPr/>
          <p:nvPr/>
        </p:nvSpPr>
        <p:spPr>
          <a:xfrm>
            <a:off x="7756699" y="3941288"/>
            <a:ext cx="2178071" cy="1418532"/>
          </a:xfrm>
          <a:prstGeom prst="ellipse">
            <a:avLst/>
          </a:prstGeom>
          <a:blipFill dpi="0"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/>
          <p:cNvSpPr/>
          <p:nvPr/>
        </p:nvSpPr>
        <p:spPr>
          <a:xfrm>
            <a:off x="1965527" y="3929720"/>
            <a:ext cx="2178071" cy="1418532"/>
          </a:xfrm>
          <a:prstGeom prst="ellipse">
            <a:avLst/>
          </a:pr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/>
          <p:cNvSpPr/>
          <p:nvPr/>
        </p:nvSpPr>
        <p:spPr>
          <a:xfrm>
            <a:off x="1703220" y="1603093"/>
            <a:ext cx="2178071" cy="1418532"/>
          </a:xfrm>
          <a:prstGeom prst="ellipse">
            <a:avLst/>
          </a:prstGeom>
          <a:blipFill dpi="0"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18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7" name="TextBox 6"/>
          <p:cNvSpPr txBox="1"/>
          <p:nvPr/>
        </p:nvSpPr>
        <p:spPr>
          <a:xfrm>
            <a:off x="1918246" y="223760"/>
            <a:ext cx="8373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Market Segmentation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933D36-D434-42AE-BDA0-B287022D1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" y="92137"/>
            <a:ext cx="1316881" cy="970046"/>
          </a:xfrm>
          <a:prstGeom prst="rect">
            <a:avLst/>
          </a:prstGeom>
        </p:spPr>
      </p:pic>
      <p:pic>
        <p:nvPicPr>
          <p:cNvPr id="31" name="Graphic 32" descr="Refresh">
            <a:extLst>
              <a:ext uri="{FF2B5EF4-FFF2-40B4-BE49-F238E27FC236}">
                <a16:creationId xmlns:a16="http://schemas.microsoft.com/office/drawing/2014/main" id="{58E04E9A-1102-4D5D-9225-6DDFA44176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965527" y="6369665"/>
            <a:ext cx="452582" cy="452582"/>
          </a:xfrm>
          <a:prstGeom prst="rect">
            <a:avLst/>
          </a:prstGeom>
        </p:spPr>
      </p:pic>
      <p:pic>
        <p:nvPicPr>
          <p:cNvPr id="32" name="Graphic 33" descr="Volume">
            <a:extLst>
              <a:ext uri="{FF2B5EF4-FFF2-40B4-BE49-F238E27FC236}">
                <a16:creationId xmlns:a16="http://schemas.microsoft.com/office/drawing/2014/main" id="{1F122CFB-C3C3-44E2-934E-F13AD67DF96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877673" y="6333835"/>
            <a:ext cx="551873" cy="551873"/>
          </a:xfrm>
          <a:prstGeom prst="rect">
            <a:avLst/>
          </a:prstGeom>
        </p:spPr>
      </p:pic>
      <p:pic>
        <p:nvPicPr>
          <p:cNvPr id="33" name="Graphic 24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78D86FA9-4EAA-4AA5-91CC-697F16F32E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277600" y="5585299"/>
            <a:ext cx="914400" cy="578050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24DF536-70A4-408F-9DD6-703C7C468B1C}"/>
              </a:ext>
            </a:extLst>
          </p:cNvPr>
          <p:cNvSpPr/>
          <p:nvPr/>
        </p:nvSpPr>
        <p:spPr>
          <a:xfrm rot="5400000">
            <a:off x="442481" y="6380685"/>
            <a:ext cx="443462" cy="36902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Graphic 31" descr="Refresh RTL">
            <a:extLst>
              <a:ext uri="{FF2B5EF4-FFF2-40B4-BE49-F238E27FC236}">
                <a16:creationId xmlns:a16="http://schemas.microsoft.com/office/drawing/2014/main" id="{DDB057DB-6479-4EDD-8AA1-0D8D1564A74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50638" y="6377156"/>
            <a:ext cx="452582" cy="45258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896215-7ADB-4CDC-824E-7C883BE29F04}"/>
              </a:ext>
            </a:extLst>
          </p:cNvPr>
          <p:cNvCxnSpPr>
            <a:cxnSpLocks/>
          </p:cNvCxnSpPr>
          <p:nvPr/>
        </p:nvCxnSpPr>
        <p:spPr>
          <a:xfrm>
            <a:off x="297034" y="6261845"/>
            <a:ext cx="11821886" cy="0"/>
          </a:xfrm>
          <a:prstGeom prst="line">
            <a:avLst/>
          </a:prstGeom>
          <a:ln w="38100">
            <a:solidFill>
              <a:srgbClr val="0B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320"/>
            <a:ext cx="4442691" cy="4259126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163110"/>
              </p:ext>
            </p:extLst>
          </p:nvPr>
        </p:nvGraphicFramePr>
        <p:xfrm>
          <a:off x="4518282" y="1419394"/>
          <a:ext cx="2184400" cy="647700"/>
        </p:xfrm>
        <a:graphic>
          <a:graphicData uri="http://schemas.openxmlformats.org/drawingml/2006/table">
            <a:tbl>
              <a:tblPr/>
              <a:tblGrid>
                <a:gridCol w="2184400">
                  <a:extLst>
                    <a:ext uri="{9D8B030D-6E8A-4147-A177-3AD203B41FA5}">
                      <a16:colId xmlns:a16="http://schemas.microsoft.com/office/drawing/2014/main" val="3143019942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Demographic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7199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262941" y="1336349"/>
            <a:ext cx="4368800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Age 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Children , Teenagers , Young adults , Adults , seniors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36767"/>
              </p:ext>
            </p:extLst>
          </p:nvPr>
        </p:nvGraphicFramePr>
        <p:xfrm>
          <a:off x="4565604" y="3756836"/>
          <a:ext cx="2184400" cy="647700"/>
        </p:xfrm>
        <a:graphic>
          <a:graphicData uri="http://schemas.openxmlformats.org/drawingml/2006/table">
            <a:tbl>
              <a:tblPr/>
              <a:tblGrid>
                <a:gridCol w="2184400">
                  <a:extLst>
                    <a:ext uri="{9D8B030D-6E8A-4147-A177-3AD203B41FA5}">
                      <a16:colId xmlns:a16="http://schemas.microsoft.com/office/drawing/2014/main" val="3143019942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IN" dirty="0" err="1" smtClean="0">
                          <a:solidFill>
                            <a:schemeClr val="bg1"/>
                          </a:solidFill>
                        </a:rPr>
                        <a:t>Physcographic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7199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303945" y="3555588"/>
            <a:ext cx="4368800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Interest  &amp; Lifestyle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Animation &amp; Family , Drama comedy , Sports 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TV serials , Hollywood content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156457"/>
              </p:ext>
            </p:extLst>
          </p:nvPr>
        </p:nvGraphicFramePr>
        <p:xfrm>
          <a:off x="4518282" y="4937599"/>
          <a:ext cx="2184400" cy="647700"/>
        </p:xfrm>
        <a:graphic>
          <a:graphicData uri="http://schemas.openxmlformats.org/drawingml/2006/table">
            <a:tbl>
              <a:tblPr/>
              <a:tblGrid>
                <a:gridCol w="2184400">
                  <a:extLst>
                    <a:ext uri="{9D8B030D-6E8A-4147-A177-3AD203B41FA5}">
                      <a16:colId xmlns:a16="http://schemas.microsoft.com/office/drawing/2014/main" val="3143019942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IN" dirty="0" err="1" smtClean="0">
                          <a:solidFill>
                            <a:schemeClr val="bg1"/>
                          </a:solidFill>
                        </a:rPr>
                        <a:t>Behavioral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7199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7262941" y="4836009"/>
            <a:ext cx="4368800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Frequency of use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Content type preference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Device usage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530909"/>
              </p:ext>
            </p:extLst>
          </p:nvPr>
        </p:nvGraphicFramePr>
        <p:xfrm>
          <a:off x="4518282" y="2580848"/>
          <a:ext cx="2184400" cy="647700"/>
        </p:xfrm>
        <a:graphic>
          <a:graphicData uri="http://schemas.openxmlformats.org/drawingml/2006/table">
            <a:tbl>
              <a:tblPr/>
              <a:tblGrid>
                <a:gridCol w="2184400">
                  <a:extLst>
                    <a:ext uri="{9D8B030D-6E8A-4147-A177-3AD203B41FA5}">
                      <a16:colId xmlns:a16="http://schemas.microsoft.com/office/drawing/2014/main" val="3143019942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Geographic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719901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262941" y="2663317"/>
            <a:ext cx="43688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Region , country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75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/>
          <p:cNvSpPr/>
          <p:nvPr/>
        </p:nvSpPr>
        <p:spPr>
          <a:xfrm>
            <a:off x="9235" y="0"/>
            <a:ext cx="12192000" cy="68580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7" name="TextBox 6"/>
          <p:cNvSpPr txBox="1"/>
          <p:nvPr/>
        </p:nvSpPr>
        <p:spPr>
          <a:xfrm>
            <a:off x="1918246" y="223760"/>
            <a:ext cx="8373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Targeting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933D36-D434-42AE-BDA0-B287022D1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" y="92137"/>
            <a:ext cx="1316881" cy="970046"/>
          </a:xfrm>
          <a:prstGeom prst="rect">
            <a:avLst/>
          </a:prstGeom>
        </p:spPr>
      </p:pic>
      <p:pic>
        <p:nvPicPr>
          <p:cNvPr id="31" name="Graphic 32" descr="Refresh">
            <a:extLst>
              <a:ext uri="{FF2B5EF4-FFF2-40B4-BE49-F238E27FC236}">
                <a16:creationId xmlns:a16="http://schemas.microsoft.com/office/drawing/2014/main" id="{58E04E9A-1102-4D5D-9225-6DDFA44176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965527" y="6369665"/>
            <a:ext cx="452582" cy="452582"/>
          </a:xfrm>
          <a:prstGeom prst="rect">
            <a:avLst/>
          </a:prstGeom>
        </p:spPr>
      </p:pic>
      <p:pic>
        <p:nvPicPr>
          <p:cNvPr id="32" name="Graphic 33" descr="Volume">
            <a:extLst>
              <a:ext uri="{FF2B5EF4-FFF2-40B4-BE49-F238E27FC236}">
                <a16:creationId xmlns:a16="http://schemas.microsoft.com/office/drawing/2014/main" id="{1F122CFB-C3C3-44E2-934E-F13AD67DF96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877673" y="6333835"/>
            <a:ext cx="551873" cy="551873"/>
          </a:xfrm>
          <a:prstGeom prst="rect">
            <a:avLst/>
          </a:prstGeom>
        </p:spPr>
      </p:pic>
      <p:pic>
        <p:nvPicPr>
          <p:cNvPr id="33" name="Graphic 24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78D86FA9-4EAA-4AA5-91CC-697F16F32E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277600" y="5585299"/>
            <a:ext cx="914400" cy="578050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24DF536-70A4-408F-9DD6-703C7C468B1C}"/>
              </a:ext>
            </a:extLst>
          </p:cNvPr>
          <p:cNvSpPr/>
          <p:nvPr/>
        </p:nvSpPr>
        <p:spPr>
          <a:xfrm rot="5400000">
            <a:off x="442481" y="6380685"/>
            <a:ext cx="443462" cy="36902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Graphic 31" descr="Refresh RTL">
            <a:extLst>
              <a:ext uri="{FF2B5EF4-FFF2-40B4-BE49-F238E27FC236}">
                <a16:creationId xmlns:a16="http://schemas.microsoft.com/office/drawing/2014/main" id="{DDB057DB-6479-4EDD-8AA1-0D8D1564A74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50638" y="6377156"/>
            <a:ext cx="452582" cy="45258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896215-7ADB-4CDC-824E-7C883BE29F04}"/>
              </a:ext>
            </a:extLst>
          </p:cNvPr>
          <p:cNvCxnSpPr>
            <a:cxnSpLocks/>
          </p:cNvCxnSpPr>
          <p:nvPr/>
        </p:nvCxnSpPr>
        <p:spPr>
          <a:xfrm>
            <a:off x="297034" y="6261845"/>
            <a:ext cx="11821886" cy="0"/>
          </a:xfrm>
          <a:prstGeom prst="line">
            <a:avLst/>
          </a:prstGeom>
          <a:ln w="38100">
            <a:solidFill>
              <a:srgbClr val="0B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36439" y="1245586"/>
            <a:ext cx="5055786" cy="27912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21745" y="1370850"/>
            <a:ext cx="877455" cy="4948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8" name="TextBox 37"/>
          <p:cNvSpPr txBox="1"/>
          <p:nvPr/>
        </p:nvSpPr>
        <p:spPr>
          <a:xfrm>
            <a:off x="5421744" y="3325084"/>
            <a:ext cx="87745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M3</a:t>
            </a:r>
            <a:endParaRPr lang="en-IN" dirty="0"/>
          </a:p>
        </p:txBody>
      </p:sp>
      <p:sp>
        <p:nvSpPr>
          <p:cNvPr id="39" name="TextBox 38"/>
          <p:cNvSpPr txBox="1"/>
          <p:nvPr/>
        </p:nvSpPr>
        <p:spPr>
          <a:xfrm>
            <a:off x="6740235" y="1428201"/>
            <a:ext cx="87745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P1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7906325" y="1428202"/>
            <a:ext cx="87745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P2</a:t>
            </a:r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>
            <a:off x="9134763" y="1428202"/>
            <a:ext cx="87745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P3</a:t>
            </a:r>
            <a:endParaRPr lang="en-IN" dirty="0"/>
          </a:p>
        </p:txBody>
      </p:sp>
      <p:sp>
        <p:nvSpPr>
          <p:cNvPr id="42" name="TextBox 41"/>
          <p:cNvSpPr txBox="1"/>
          <p:nvPr/>
        </p:nvSpPr>
        <p:spPr>
          <a:xfrm>
            <a:off x="5421744" y="2036150"/>
            <a:ext cx="87745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M1</a:t>
            </a:r>
            <a:endParaRPr lang="en-IN" dirty="0"/>
          </a:p>
        </p:txBody>
      </p:sp>
      <p:sp>
        <p:nvSpPr>
          <p:cNvPr id="43" name="TextBox 42"/>
          <p:cNvSpPr txBox="1"/>
          <p:nvPr/>
        </p:nvSpPr>
        <p:spPr>
          <a:xfrm>
            <a:off x="5421744" y="2701151"/>
            <a:ext cx="87745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M2</a:t>
            </a:r>
            <a:endParaRPr lang="en-IN" dirty="0"/>
          </a:p>
        </p:txBody>
      </p:sp>
      <p:sp>
        <p:nvSpPr>
          <p:cNvPr id="44" name="TextBox 43"/>
          <p:cNvSpPr txBox="1"/>
          <p:nvPr/>
        </p:nvSpPr>
        <p:spPr>
          <a:xfrm>
            <a:off x="5425207" y="4291402"/>
            <a:ext cx="486701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</a:rPr>
              <a:t>SELECTIVE SPECIALIZATION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27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/>
          <p:cNvSpPr/>
          <p:nvPr/>
        </p:nvSpPr>
        <p:spPr>
          <a:xfrm>
            <a:off x="9235" y="0"/>
            <a:ext cx="12192000" cy="68580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7" name="TextBox 6"/>
          <p:cNvSpPr txBox="1"/>
          <p:nvPr/>
        </p:nvSpPr>
        <p:spPr>
          <a:xfrm>
            <a:off x="1918246" y="223760"/>
            <a:ext cx="8373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Positioning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933D36-D434-42AE-BDA0-B287022D1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" y="92137"/>
            <a:ext cx="1316881" cy="970046"/>
          </a:xfrm>
          <a:prstGeom prst="rect">
            <a:avLst/>
          </a:prstGeom>
        </p:spPr>
      </p:pic>
      <p:pic>
        <p:nvPicPr>
          <p:cNvPr id="31" name="Graphic 32" descr="Refresh">
            <a:extLst>
              <a:ext uri="{FF2B5EF4-FFF2-40B4-BE49-F238E27FC236}">
                <a16:creationId xmlns:a16="http://schemas.microsoft.com/office/drawing/2014/main" id="{58E04E9A-1102-4D5D-9225-6DDFA44176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965527" y="6369665"/>
            <a:ext cx="452582" cy="452582"/>
          </a:xfrm>
          <a:prstGeom prst="rect">
            <a:avLst/>
          </a:prstGeom>
        </p:spPr>
      </p:pic>
      <p:pic>
        <p:nvPicPr>
          <p:cNvPr id="32" name="Graphic 33" descr="Volume">
            <a:extLst>
              <a:ext uri="{FF2B5EF4-FFF2-40B4-BE49-F238E27FC236}">
                <a16:creationId xmlns:a16="http://schemas.microsoft.com/office/drawing/2014/main" id="{1F122CFB-C3C3-44E2-934E-F13AD67DF96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877673" y="6333835"/>
            <a:ext cx="551873" cy="551873"/>
          </a:xfrm>
          <a:prstGeom prst="rect">
            <a:avLst/>
          </a:prstGeom>
        </p:spPr>
      </p:pic>
      <p:pic>
        <p:nvPicPr>
          <p:cNvPr id="33" name="Graphic 24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78D86FA9-4EAA-4AA5-91CC-697F16F32E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277600" y="5585299"/>
            <a:ext cx="914400" cy="578050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24DF536-70A4-408F-9DD6-703C7C468B1C}"/>
              </a:ext>
            </a:extLst>
          </p:cNvPr>
          <p:cNvSpPr/>
          <p:nvPr/>
        </p:nvSpPr>
        <p:spPr>
          <a:xfrm rot="5400000">
            <a:off x="442481" y="6380685"/>
            <a:ext cx="443462" cy="36902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Graphic 31" descr="Refresh RTL">
            <a:extLst>
              <a:ext uri="{FF2B5EF4-FFF2-40B4-BE49-F238E27FC236}">
                <a16:creationId xmlns:a16="http://schemas.microsoft.com/office/drawing/2014/main" id="{DDB057DB-6479-4EDD-8AA1-0D8D1564A74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50638" y="6377156"/>
            <a:ext cx="452582" cy="45258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896215-7ADB-4CDC-824E-7C883BE29F04}"/>
              </a:ext>
            </a:extLst>
          </p:cNvPr>
          <p:cNvCxnSpPr>
            <a:cxnSpLocks/>
          </p:cNvCxnSpPr>
          <p:nvPr/>
        </p:nvCxnSpPr>
        <p:spPr>
          <a:xfrm>
            <a:off x="297034" y="6261845"/>
            <a:ext cx="11821886" cy="0"/>
          </a:xfrm>
          <a:prstGeom prst="line">
            <a:avLst/>
          </a:prstGeom>
          <a:ln w="38100">
            <a:solidFill>
              <a:srgbClr val="0B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252497"/>
              </p:ext>
            </p:extLst>
          </p:nvPr>
        </p:nvGraphicFramePr>
        <p:xfrm>
          <a:off x="1965527" y="1180137"/>
          <a:ext cx="6356438" cy="470362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178219">
                  <a:extLst>
                    <a:ext uri="{9D8B030D-6E8A-4147-A177-3AD203B41FA5}">
                      <a16:colId xmlns:a16="http://schemas.microsoft.com/office/drawing/2014/main" val="3592061987"/>
                    </a:ext>
                  </a:extLst>
                </a:gridCol>
                <a:gridCol w="3178219">
                  <a:extLst>
                    <a:ext uri="{9D8B030D-6E8A-4147-A177-3AD203B41FA5}">
                      <a16:colId xmlns:a16="http://schemas.microsoft.com/office/drawing/2014/main" val="665835213"/>
                    </a:ext>
                  </a:extLst>
                </a:gridCol>
              </a:tblGrid>
              <a:tr h="497387">
                <a:tc>
                  <a:txBody>
                    <a:bodyPr/>
                    <a:lstStyle/>
                    <a:p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Frame Of Reference(FOR) 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Disney + Hot star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328019"/>
                  </a:ext>
                </a:extLst>
              </a:tr>
              <a:tr h="4973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Nature Of Competition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Netflix , Amazon Prime , SonyLiv 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064363"/>
                  </a:ext>
                </a:extLst>
              </a:tr>
              <a:tr h="4973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Target Audience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Every one (All age group)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911642"/>
                  </a:ext>
                </a:extLst>
              </a:tr>
              <a:tr h="4973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Point of parity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Content library , Offline viewing , UX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63721"/>
                  </a:ext>
                </a:extLst>
              </a:tr>
              <a:tr h="497387">
                <a:tc>
                  <a:txBody>
                    <a:bodyPr/>
                    <a:lstStyle/>
                    <a:p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Point Of differentiation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Live sports , Regional content , News &amp; Entertainment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337953"/>
                  </a:ext>
                </a:extLst>
              </a:tr>
              <a:tr h="4973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Reason To Believe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Extensive Content Library,Trusted Brand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215853"/>
                  </a:ext>
                </a:extLst>
              </a:tr>
              <a:tr h="4973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Deliverable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Accessible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874921"/>
                  </a:ext>
                </a:extLst>
              </a:tr>
              <a:tr h="4973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Desirable</a:t>
                      </a:r>
                      <a:endParaRPr lang="en-I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011023"/>
                  </a:ext>
                </a:extLst>
              </a:tr>
            </a:tbl>
          </a:graphicData>
        </a:graphic>
      </p:graphicFrame>
      <p:sp>
        <p:nvSpPr>
          <p:cNvPr id="9" name="Smiley Face 8"/>
          <p:cNvSpPr/>
          <p:nvPr/>
        </p:nvSpPr>
        <p:spPr>
          <a:xfrm>
            <a:off x="5419726" y="5400869"/>
            <a:ext cx="788251" cy="447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1"/>
          <a:stretch/>
        </p:blipFill>
        <p:spPr>
          <a:xfrm>
            <a:off x="8407143" y="1147090"/>
            <a:ext cx="2870457" cy="473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5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/>
          <p:cNvSpPr/>
          <p:nvPr/>
        </p:nvSpPr>
        <p:spPr>
          <a:xfrm>
            <a:off x="9236" y="0"/>
            <a:ext cx="12192000" cy="68580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7" name="TextBox 6"/>
          <p:cNvSpPr txBox="1"/>
          <p:nvPr/>
        </p:nvSpPr>
        <p:spPr>
          <a:xfrm>
            <a:off x="1918246" y="223760"/>
            <a:ext cx="8373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Differentiation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933D36-D434-42AE-BDA0-B287022D1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" y="92137"/>
            <a:ext cx="1316881" cy="970046"/>
          </a:xfrm>
          <a:prstGeom prst="rect">
            <a:avLst/>
          </a:prstGeom>
        </p:spPr>
      </p:pic>
      <p:pic>
        <p:nvPicPr>
          <p:cNvPr id="31" name="Graphic 32" descr="Refresh">
            <a:extLst>
              <a:ext uri="{FF2B5EF4-FFF2-40B4-BE49-F238E27FC236}">
                <a16:creationId xmlns:a16="http://schemas.microsoft.com/office/drawing/2014/main" id="{58E04E9A-1102-4D5D-9225-6DDFA44176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965527" y="6369665"/>
            <a:ext cx="452582" cy="452582"/>
          </a:xfrm>
          <a:prstGeom prst="rect">
            <a:avLst/>
          </a:prstGeom>
        </p:spPr>
      </p:pic>
      <p:pic>
        <p:nvPicPr>
          <p:cNvPr id="32" name="Graphic 33" descr="Volume">
            <a:extLst>
              <a:ext uri="{FF2B5EF4-FFF2-40B4-BE49-F238E27FC236}">
                <a16:creationId xmlns:a16="http://schemas.microsoft.com/office/drawing/2014/main" id="{1F122CFB-C3C3-44E2-934E-F13AD67DF96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877673" y="6333835"/>
            <a:ext cx="551873" cy="551873"/>
          </a:xfrm>
          <a:prstGeom prst="rect">
            <a:avLst/>
          </a:prstGeom>
        </p:spPr>
      </p:pic>
      <p:pic>
        <p:nvPicPr>
          <p:cNvPr id="33" name="Graphic 24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78D86FA9-4EAA-4AA5-91CC-697F16F32E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277600" y="5585299"/>
            <a:ext cx="914400" cy="578050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24DF536-70A4-408F-9DD6-703C7C468B1C}"/>
              </a:ext>
            </a:extLst>
          </p:cNvPr>
          <p:cNvSpPr/>
          <p:nvPr/>
        </p:nvSpPr>
        <p:spPr>
          <a:xfrm rot="5400000">
            <a:off x="442481" y="6380685"/>
            <a:ext cx="443462" cy="36902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Graphic 31" descr="Refresh RTL">
            <a:extLst>
              <a:ext uri="{FF2B5EF4-FFF2-40B4-BE49-F238E27FC236}">
                <a16:creationId xmlns:a16="http://schemas.microsoft.com/office/drawing/2014/main" id="{DDB057DB-6479-4EDD-8AA1-0D8D1564A74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50638" y="6377156"/>
            <a:ext cx="452582" cy="45258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896215-7ADB-4CDC-824E-7C883BE29F04}"/>
              </a:ext>
            </a:extLst>
          </p:cNvPr>
          <p:cNvCxnSpPr>
            <a:cxnSpLocks/>
          </p:cNvCxnSpPr>
          <p:nvPr/>
        </p:nvCxnSpPr>
        <p:spPr>
          <a:xfrm>
            <a:off x="297034" y="6261845"/>
            <a:ext cx="11821886" cy="0"/>
          </a:xfrm>
          <a:prstGeom prst="line">
            <a:avLst/>
          </a:prstGeom>
          <a:ln w="38100">
            <a:solidFill>
              <a:srgbClr val="0B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395728"/>
              </p:ext>
            </p:extLst>
          </p:nvPr>
        </p:nvGraphicFramePr>
        <p:xfrm>
          <a:off x="1918246" y="1086855"/>
          <a:ext cx="7004082" cy="51816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502041">
                  <a:extLst>
                    <a:ext uri="{9D8B030D-6E8A-4147-A177-3AD203B41FA5}">
                      <a16:colId xmlns:a16="http://schemas.microsoft.com/office/drawing/2014/main" val="2480118217"/>
                    </a:ext>
                  </a:extLst>
                </a:gridCol>
                <a:gridCol w="3502041">
                  <a:extLst>
                    <a:ext uri="{9D8B030D-6E8A-4147-A177-3AD203B41FA5}">
                      <a16:colId xmlns:a16="http://schemas.microsoft.com/office/drawing/2014/main" val="2554641283"/>
                    </a:ext>
                  </a:extLst>
                </a:gridCol>
              </a:tblGrid>
              <a:tr h="70048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u="sng" dirty="0" smtClean="0">
                          <a:solidFill>
                            <a:schemeClr val="bg1"/>
                          </a:solidFill>
                        </a:rPr>
                        <a:t>Content Library </a:t>
                      </a:r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Primarily focuses on content from Disney, Pixar, Marvel, Star Wars, Net Geo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164892"/>
                  </a:ext>
                </a:extLst>
              </a:tr>
              <a:tr h="70048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u="sng" dirty="0" smtClean="0">
                          <a:solidFill>
                            <a:schemeClr val="bg1"/>
                          </a:solidFill>
                        </a:rPr>
                        <a:t>Availability</a:t>
                      </a:r>
                      <a:endParaRPr lang="en-IN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Disney is available in most countries and region around the world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793551"/>
                  </a:ext>
                </a:extLst>
              </a:tr>
              <a:tr h="8801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u="sng" dirty="0" smtClean="0">
                          <a:solidFill>
                            <a:schemeClr val="bg1"/>
                          </a:solidFill>
                        </a:rPr>
                        <a:t>Pricing</a:t>
                      </a:r>
                      <a:endParaRPr lang="en-IN" sz="18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Pricing depend upon the region and chosen subscription plan also it offers </a:t>
                      </a:r>
                      <a:r>
                        <a:rPr lang="en-IN" sz="2800" b="1" dirty="0" smtClean="0">
                          <a:solidFill>
                            <a:schemeClr val="bg1"/>
                          </a:solidFill>
                        </a:rPr>
                        <a:t>FREE</a:t>
                      </a:r>
                      <a:r>
                        <a:rPr lang="en-IN" sz="2000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trial with limited content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901374"/>
                  </a:ext>
                </a:extLst>
              </a:tr>
              <a:tr h="70048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800" b="1" u="sng" dirty="0" smtClean="0">
                          <a:solidFill>
                            <a:schemeClr val="bg1"/>
                          </a:solidFill>
                        </a:rPr>
                        <a:t>Language support </a:t>
                      </a:r>
                      <a:endParaRPr lang="en-I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chemeClr val="bg1"/>
                          </a:solidFill>
                        </a:rPr>
                        <a:t>Primarily support HINDI &amp; ENGLISH but also support for other regional languages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43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78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/>
          <p:cNvSpPr/>
          <p:nvPr/>
        </p:nvSpPr>
        <p:spPr>
          <a:xfrm>
            <a:off x="9236" y="0"/>
            <a:ext cx="12192000" cy="68580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7" name="TextBox 6"/>
          <p:cNvSpPr txBox="1"/>
          <p:nvPr/>
        </p:nvSpPr>
        <p:spPr>
          <a:xfrm>
            <a:off x="1918246" y="223760"/>
            <a:ext cx="8373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Product Life Cycle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933D36-D434-42AE-BDA0-B287022D1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" y="92137"/>
            <a:ext cx="1316881" cy="970046"/>
          </a:xfrm>
          <a:prstGeom prst="rect">
            <a:avLst/>
          </a:prstGeom>
        </p:spPr>
      </p:pic>
      <p:pic>
        <p:nvPicPr>
          <p:cNvPr id="31" name="Graphic 32" descr="Refresh">
            <a:extLst>
              <a:ext uri="{FF2B5EF4-FFF2-40B4-BE49-F238E27FC236}">
                <a16:creationId xmlns:a16="http://schemas.microsoft.com/office/drawing/2014/main" id="{58E04E9A-1102-4D5D-9225-6DDFA44176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965527" y="6369665"/>
            <a:ext cx="452582" cy="452582"/>
          </a:xfrm>
          <a:prstGeom prst="rect">
            <a:avLst/>
          </a:prstGeom>
        </p:spPr>
      </p:pic>
      <p:pic>
        <p:nvPicPr>
          <p:cNvPr id="32" name="Graphic 33" descr="Volume">
            <a:extLst>
              <a:ext uri="{FF2B5EF4-FFF2-40B4-BE49-F238E27FC236}">
                <a16:creationId xmlns:a16="http://schemas.microsoft.com/office/drawing/2014/main" id="{1F122CFB-C3C3-44E2-934E-F13AD67DF96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877673" y="6333835"/>
            <a:ext cx="551873" cy="551873"/>
          </a:xfrm>
          <a:prstGeom prst="rect">
            <a:avLst/>
          </a:prstGeom>
        </p:spPr>
      </p:pic>
      <p:pic>
        <p:nvPicPr>
          <p:cNvPr id="33" name="Graphic 24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78D86FA9-4EAA-4AA5-91CC-697F16F32E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277600" y="5585299"/>
            <a:ext cx="914400" cy="578050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24DF536-70A4-408F-9DD6-703C7C468B1C}"/>
              </a:ext>
            </a:extLst>
          </p:cNvPr>
          <p:cNvSpPr/>
          <p:nvPr/>
        </p:nvSpPr>
        <p:spPr>
          <a:xfrm rot="5400000">
            <a:off x="442481" y="6380685"/>
            <a:ext cx="443462" cy="36902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Graphic 31" descr="Refresh RTL">
            <a:extLst>
              <a:ext uri="{FF2B5EF4-FFF2-40B4-BE49-F238E27FC236}">
                <a16:creationId xmlns:a16="http://schemas.microsoft.com/office/drawing/2014/main" id="{DDB057DB-6479-4EDD-8AA1-0D8D1564A74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50638" y="6377156"/>
            <a:ext cx="452582" cy="45258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896215-7ADB-4CDC-824E-7C883BE29F04}"/>
              </a:ext>
            </a:extLst>
          </p:cNvPr>
          <p:cNvCxnSpPr>
            <a:cxnSpLocks/>
          </p:cNvCxnSpPr>
          <p:nvPr/>
        </p:nvCxnSpPr>
        <p:spPr>
          <a:xfrm>
            <a:off x="297034" y="6261845"/>
            <a:ext cx="11821886" cy="0"/>
          </a:xfrm>
          <a:prstGeom prst="line">
            <a:avLst/>
          </a:prstGeom>
          <a:ln w="38100">
            <a:solidFill>
              <a:srgbClr val="0B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02" y="1370849"/>
            <a:ext cx="4236607" cy="42948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64727" y="1370849"/>
            <a:ext cx="1644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bg1"/>
                </a:solidFill>
              </a:rPr>
              <a:t>Growth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64726" y="1825440"/>
            <a:ext cx="3205019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bg1"/>
                </a:solidFill>
              </a:rPr>
              <a:t>Heavy Promotion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bg1"/>
                </a:solidFill>
              </a:rPr>
              <a:t>The platform experiences rapid user acquisition &amp; market share growth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bg1"/>
                </a:solidFill>
              </a:rPr>
              <a:t>Audience Preferred content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30145" y="1370849"/>
            <a:ext cx="1644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bg1"/>
                </a:solidFill>
              </a:rPr>
              <a:t>Maturity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32981" y="1832514"/>
            <a:ext cx="320501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bg1"/>
                </a:solidFill>
              </a:rPr>
              <a:t>Growth slows down as competition interferes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bg1"/>
                </a:solidFill>
              </a:rPr>
              <a:t>Disney + Hot star continues  to innovate and offer new features</a:t>
            </a:r>
          </a:p>
        </p:txBody>
      </p:sp>
    </p:spTree>
    <p:extLst>
      <p:ext uri="{BB962C8B-B14F-4D97-AF65-F5344CB8AC3E}">
        <p14:creationId xmlns:p14="http://schemas.microsoft.com/office/powerpoint/2010/main" val="102423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/>
          <p:cNvSpPr/>
          <p:nvPr/>
        </p:nvSpPr>
        <p:spPr>
          <a:xfrm>
            <a:off x="9236" y="0"/>
            <a:ext cx="12192000" cy="68580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933D36-D434-42AE-BDA0-B287022D1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" y="92137"/>
            <a:ext cx="1316881" cy="970046"/>
          </a:xfrm>
          <a:prstGeom prst="rect">
            <a:avLst/>
          </a:prstGeom>
        </p:spPr>
      </p:pic>
      <p:pic>
        <p:nvPicPr>
          <p:cNvPr id="31" name="Graphic 32" descr="Refresh">
            <a:extLst>
              <a:ext uri="{FF2B5EF4-FFF2-40B4-BE49-F238E27FC236}">
                <a16:creationId xmlns:a16="http://schemas.microsoft.com/office/drawing/2014/main" id="{58E04E9A-1102-4D5D-9225-6DDFA44176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965527" y="6369665"/>
            <a:ext cx="452582" cy="452582"/>
          </a:xfrm>
          <a:prstGeom prst="rect">
            <a:avLst/>
          </a:prstGeom>
        </p:spPr>
      </p:pic>
      <p:pic>
        <p:nvPicPr>
          <p:cNvPr id="32" name="Graphic 33" descr="Volume">
            <a:extLst>
              <a:ext uri="{FF2B5EF4-FFF2-40B4-BE49-F238E27FC236}">
                <a16:creationId xmlns:a16="http://schemas.microsoft.com/office/drawing/2014/main" id="{1F122CFB-C3C3-44E2-934E-F13AD67DF96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877673" y="6333835"/>
            <a:ext cx="551873" cy="551873"/>
          </a:xfrm>
          <a:prstGeom prst="rect">
            <a:avLst/>
          </a:prstGeom>
        </p:spPr>
      </p:pic>
      <p:pic>
        <p:nvPicPr>
          <p:cNvPr id="33" name="Graphic 24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78D86FA9-4EAA-4AA5-91CC-697F16F32E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277600" y="5585299"/>
            <a:ext cx="914400" cy="578050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24DF536-70A4-408F-9DD6-703C7C468B1C}"/>
              </a:ext>
            </a:extLst>
          </p:cNvPr>
          <p:cNvSpPr/>
          <p:nvPr/>
        </p:nvSpPr>
        <p:spPr>
          <a:xfrm rot="5400000">
            <a:off x="442481" y="6380685"/>
            <a:ext cx="443462" cy="36902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Graphic 31" descr="Refresh RTL">
            <a:extLst>
              <a:ext uri="{FF2B5EF4-FFF2-40B4-BE49-F238E27FC236}">
                <a16:creationId xmlns:a16="http://schemas.microsoft.com/office/drawing/2014/main" id="{DDB057DB-6479-4EDD-8AA1-0D8D1564A74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50638" y="6377156"/>
            <a:ext cx="452582" cy="45258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896215-7ADB-4CDC-824E-7C883BE29F04}"/>
              </a:ext>
            </a:extLst>
          </p:cNvPr>
          <p:cNvCxnSpPr>
            <a:cxnSpLocks/>
          </p:cNvCxnSpPr>
          <p:nvPr/>
        </p:nvCxnSpPr>
        <p:spPr>
          <a:xfrm>
            <a:off x="297034" y="6261845"/>
            <a:ext cx="11821886" cy="0"/>
          </a:xfrm>
          <a:prstGeom prst="line">
            <a:avLst/>
          </a:prstGeom>
          <a:ln w="38100">
            <a:solidFill>
              <a:srgbClr val="0B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18246" y="223760"/>
            <a:ext cx="8373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New Product Development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90655" y="1370850"/>
            <a:ext cx="726510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u="sng" dirty="0">
                <a:solidFill>
                  <a:schemeClr val="bg1"/>
                </a:solidFill>
              </a:rPr>
              <a:t>Interactive content:</a:t>
            </a:r>
            <a:r>
              <a:rPr lang="en-IN" sz="2000" b="1" u="sng" dirty="0">
                <a:solidFill>
                  <a:schemeClr val="bg1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Offer choose-your-own-adventure style shows for children or interactive quizzes and polls related to shows</a:t>
            </a:r>
            <a:r>
              <a:rPr lang="en-IN" sz="20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u="sng" dirty="0">
                <a:solidFill>
                  <a:schemeClr val="bg1"/>
                </a:solidFill>
              </a:rPr>
              <a:t>Special subscription tiers:</a:t>
            </a:r>
            <a:r>
              <a:rPr lang="en-IN" sz="2000" dirty="0">
                <a:solidFill>
                  <a:schemeClr val="bg1"/>
                </a:solidFill>
              </a:rPr>
              <a:t> Offer mobile-only plans at lower prices to attract budget-conscious users and increase accessibility in developing markets</a:t>
            </a:r>
            <a:r>
              <a:rPr lang="en-IN" sz="20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u="sng" dirty="0">
                <a:solidFill>
                  <a:schemeClr val="bg1"/>
                </a:solidFill>
              </a:rPr>
              <a:t>Offline viewing improvements:</a:t>
            </a:r>
            <a:r>
              <a:rPr lang="en-IN" sz="2000" dirty="0">
                <a:solidFill>
                  <a:schemeClr val="bg1"/>
                </a:solidFill>
              </a:rPr>
              <a:t> Allow users to download content in higher quality or for longer durations.</a:t>
            </a:r>
          </a:p>
        </p:txBody>
      </p:sp>
    </p:spTree>
    <p:extLst>
      <p:ext uri="{BB962C8B-B14F-4D97-AF65-F5344CB8AC3E}">
        <p14:creationId xmlns:p14="http://schemas.microsoft.com/office/powerpoint/2010/main" val="52144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/>
          <p:cNvSpPr/>
          <p:nvPr/>
        </p:nvSpPr>
        <p:spPr>
          <a:xfrm>
            <a:off x="9236" y="0"/>
            <a:ext cx="12192000" cy="68580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933D36-D434-42AE-BDA0-B287022D1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" y="92137"/>
            <a:ext cx="1316881" cy="970046"/>
          </a:xfrm>
          <a:prstGeom prst="rect">
            <a:avLst/>
          </a:prstGeom>
        </p:spPr>
      </p:pic>
      <p:pic>
        <p:nvPicPr>
          <p:cNvPr id="31" name="Graphic 32" descr="Refresh">
            <a:extLst>
              <a:ext uri="{FF2B5EF4-FFF2-40B4-BE49-F238E27FC236}">
                <a16:creationId xmlns:a16="http://schemas.microsoft.com/office/drawing/2014/main" id="{58E04E9A-1102-4D5D-9225-6DDFA44176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965527" y="6369665"/>
            <a:ext cx="452582" cy="452582"/>
          </a:xfrm>
          <a:prstGeom prst="rect">
            <a:avLst/>
          </a:prstGeom>
        </p:spPr>
      </p:pic>
      <p:pic>
        <p:nvPicPr>
          <p:cNvPr id="32" name="Graphic 33" descr="Volume">
            <a:extLst>
              <a:ext uri="{FF2B5EF4-FFF2-40B4-BE49-F238E27FC236}">
                <a16:creationId xmlns:a16="http://schemas.microsoft.com/office/drawing/2014/main" id="{1F122CFB-C3C3-44E2-934E-F13AD67DF96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877673" y="6333835"/>
            <a:ext cx="551873" cy="551873"/>
          </a:xfrm>
          <a:prstGeom prst="rect">
            <a:avLst/>
          </a:prstGeom>
        </p:spPr>
      </p:pic>
      <p:pic>
        <p:nvPicPr>
          <p:cNvPr id="33" name="Graphic 24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78D86FA9-4EAA-4AA5-91CC-697F16F32E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277600" y="5585299"/>
            <a:ext cx="914400" cy="578050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24DF536-70A4-408F-9DD6-703C7C468B1C}"/>
              </a:ext>
            </a:extLst>
          </p:cNvPr>
          <p:cNvSpPr/>
          <p:nvPr/>
        </p:nvSpPr>
        <p:spPr>
          <a:xfrm rot="5400000">
            <a:off x="442481" y="6380685"/>
            <a:ext cx="443462" cy="36902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Graphic 31" descr="Refresh RTL">
            <a:extLst>
              <a:ext uri="{FF2B5EF4-FFF2-40B4-BE49-F238E27FC236}">
                <a16:creationId xmlns:a16="http://schemas.microsoft.com/office/drawing/2014/main" id="{DDB057DB-6479-4EDD-8AA1-0D8D1564A74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50638" y="6377156"/>
            <a:ext cx="452582" cy="45258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896215-7ADB-4CDC-824E-7C883BE29F04}"/>
              </a:ext>
            </a:extLst>
          </p:cNvPr>
          <p:cNvCxnSpPr>
            <a:cxnSpLocks/>
          </p:cNvCxnSpPr>
          <p:nvPr/>
        </p:nvCxnSpPr>
        <p:spPr>
          <a:xfrm>
            <a:off x="297034" y="6261845"/>
            <a:ext cx="11821886" cy="0"/>
          </a:xfrm>
          <a:prstGeom prst="line">
            <a:avLst/>
          </a:prstGeom>
          <a:ln w="38100">
            <a:solidFill>
              <a:srgbClr val="0B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91818" y="914695"/>
            <a:ext cx="7324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THANK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12226" y="4574765"/>
            <a:ext cx="4490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0">
                <a:solidFill>
                  <a:schemeClr val="bg1"/>
                </a:solidFill>
                <a:latin typeface="Algerian" panose="04020705040A02060702" pitchFamily="82" charset="0"/>
              </a:defRPr>
            </a:lvl1pPr>
          </a:lstStyle>
          <a:p>
            <a:r>
              <a:rPr lang="en-IN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95609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/>
          <p:cNvSpPr/>
          <p:nvPr/>
        </p:nvSpPr>
        <p:spPr>
          <a:xfrm>
            <a:off x="9236" y="0"/>
            <a:ext cx="12192000" cy="68580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933D36-D434-42AE-BDA0-B287022D1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" y="92137"/>
            <a:ext cx="1316881" cy="970046"/>
          </a:xfrm>
          <a:prstGeom prst="rect">
            <a:avLst/>
          </a:prstGeom>
        </p:spPr>
      </p:pic>
      <p:pic>
        <p:nvPicPr>
          <p:cNvPr id="31" name="Graphic 32" descr="Refresh">
            <a:extLst>
              <a:ext uri="{FF2B5EF4-FFF2-40B4-BE49-F238E27FC236}">
                <a16:creationId xmlns:a16="http://schemas.microsoft.com/office/drawing/2014/main" id="{58E04E9A-1102-4D5D-9225-6DDFA44176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965527" y="6369665"/>
            <a:ext cx="452582" cy="452582"/>
          </a:xfrm>
          <a:prstGeom prst="rect">
            <a:avLst/>
          </a:prstGeom>
        </p:spPr>
      </p:pic>
      <p:pic>
        <p:nvPicPr>
          <p:cNvPr id="32" name="Graphic 33" descr="Volume">
            <a:extLst>
              <a:ext uri="{FF2B5EF4-FFF2-40B4-BE49-F238E27FC236}">
                <a16:creationId xmlns:a16="http://schemas.microsoft.com/office/drawing/2014/main" id="{1F122CFB-C3C3-44E2-934E-F13AD67DF96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877673" y="6333835"/>
            <a:ext cx="551873" cy="551873"/>
          </a:xfrm>
          <a:prstGeom prst="rect">
            <a:avLst/>
          </a:prstGeom>
        </p:spPr>
      </p:pic>
      <p:pic>
        <p:nvPicPr>
          <p:cNvPr id="33" name="Graphic 24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78D86FA9-4EAA-4AA5-91CC-697F16F32E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277600" y="5585299"/>
            <a:ext cx="914400" cy="578050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24DF536-70A4-408F-9DD6-703C7C468B1C}"/>
              </a:ext>
            </a:extLst>
          </p:cNvPr>
          <p:cNvSpPr/>
          <p:nvPr/>
        </p:nvSpPr>
        <p:spPr>
          <a:xfrm rot="5400000">
            <a:off x="442481" y="6380685"/>
            <a:ext cx="443462" cy="36902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Graphic 31" descr="Refresh RTL">
            <a:extLst>
              <a:ext uri="{FF2B5EF4-FFF2-40B4-BE49-F238E27FC236}">
                <a16:creationId xmlns:a16="http://schemas.microsoft.com/office/drawing/2014/main" id="{DDB057DB-6479-4EDD-8AA1-0D8D1564A74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50638" y="6377156"/>
            <a:ext cx="452582" cy="45258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896215-7ADB-4CDC-824E-7C883BE29F04}"/>
              </a:ext>
            </a:extLst>
          </p:cNvPr>
          <p:cNvCxnSpPr>
            <a:cxnSpLocks/>
          </p:cNvCxnSpPr>
          <p:nvPr/>
        </p:nvCxnSpPr>
        <p:spPr>
          <a:xfrm>
            <a:off x="297034" y="6261845"/>
            <a:ext cx="11821886" cy="0"/>
          </a:xfrm>
          <a:prstGeom prst="line">
            <a:avLst/>
          </a:prstGeom>
          <a:ln w="38100">
            <a:solidFill>
              <a:srgbClr val="0B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0072E6-D4EF-424A-8113-4049D86E1BDE}"/>
              </a:ext>
            </a:extLst>
          </p:cNvPr>
          <p:cNvSpPr txBox="1"/>
          <p:nvPr/>
        </p:nvSpPr>
        <p:spPr>
          <a:xfrm>
            <a:off x="1562930" y="899280"/>
            <a:ext cx="946727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Who’s watching?</a:t>
            </a:r>
            <a:endParaRPr lang="en-ID" sz="4800" dirty="0">
              <a:solidFill>
                <a:schemeClr val="bg1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C29C34-53ED-48C5-8698-8879FABCC3F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16"/>
          <a:stretch/>
        </p:blipFill>
        <p:spPr>
          <a:xfrm>
            <a:off x="4753658" y="1814101"/>
            <a:ext cx="2908635" cy="2741013"/>
          </a:xfrm>
          <a:prstGeom prst="ellipse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132F21-3891-4A0B-9377-0AE0923B790F}"/>
              </a:ext>
            </a:extLst>
          </p:cNvPr>
          <p:cNvSpPr txBox="1"/>
          <p:nvPr/>
        </p:nvSpPr>
        <p:spPr>
          <a:xfrm>
            <a:off x="4565859" y="4746760"/>
            <a:ext cx="3284230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ID" sz="4000" dirty="0" smtClean="0">
                <a:solidFill>
                  <a:schemeClr val="bg1"/>
                </a:solidFill>
                <a:latin typeface="Dashing Unicorn" panose="02000500000000000000" pitchFamily="2" charset="0"/>
              </a:rPr>
              <a:t>Prof. Jessica Menezes</a:t>
            </a:r>
            <a:endParaRPr lang="en-ID" sz="4000" dirty="0">
              <a:solidFill>
                <a:schemeClr val="bg1"/>
              </a:solidFill>
              <a:latin typeface="Dashing Unicorn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76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1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" presetID="2" presetClass="entr" presetSubtype="2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1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/>
          <p:cNvSpPr/>
          <p:nvPr/>
        </p:nvSpPr>
        <p:spPr>
          <a:xfrm>
            <a:off x="9236" y="0"/>
            <a:ext cx="12192000" cy="68580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933D36-D434-42AE-BDA0-B287022D1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" y="92137"/>
            <a:ext cx="1316881" cy="970046"/>
          </a:xfrm>
          <a:prstGeom prst="rect">
            <a:avLst/>
          </a:prstGeom>
        </p:spPr>
      </p:pic>
      <p:pic>
        <p:nvPicPr>
          <p:cNvPr id="31" name="Graphic 32" descr="Refresh">
            <a:extLst>
              <a:ext uri="{FF2B5EF4-FFF2-40B4-BE49-F238E27FC236}">
                <a16:creationId xmlns:a16="http://schemas.microsoft.com/office/drawing/2014/main" id="{58E04E9A-1102-4D5D-9225-6DDFA44176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965527" y="6369665"/>
            <a:ext cx="452582" cy="452582"/>
          </a:xfrm>
          <a:prstGeom prst="rect">
            <a:avLst/>
          </a:prstGeom>
        </p:spPr>
      </p:pic>
      <p:pic>
        <p:nvPicPr>
          <p:cNvPr id="32" name="Graphic 33" descr="Volume">
            <a:extLst>
              <a:ext uri="{FF2B5EF4-FFF2-40B4-BE49-F238E27FC236}">
                <a16:creationId xmlns:a16="http://schemas.microsoft.com/office/drawing/2014/main" id="{1F122CFB-C3C3-44E2-934E-F13AD67DF96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877673" y="6333835"/>
            <a:ext cx="551873" cy="551873"/>
          </a:xfrm>
          <a:prstGeom prst="rect">
            <a:avLst/>
          </a:prstGeom>
        </p:spPr>
      </p:pic>
      <p:pic>
        <p:nvPicPr>
          <p:cNvPr id="33" name="Graphic 24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78D86FA9-4EAA-4AA5-91CC-697F16F32E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277600" y="5585299"/>
            <a:ext cx="914400" cy="578050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24DF536-70A4-408F-9DD6-703C7C468B1C}"/>
              </a:ext>
            </a:extLst>
          </p:cNvPr>
          <p:cNvSpPr/>
          <p:nvPr/>
        </p:nvSpPr>
        <p:spPr>
          <a:xfrm rot="5400000">
            <a:off x="442481" y="6380685"/>
            <a:ext cx="443462" cy="36902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Graphic 31" descr="Refresh RTL">
            <a:extLst>
              <a:ext uri="{FF2B5EF4-FFF2-40B4-BE49-F238E27FC236}">
                <a16:creationId xmlns:a16="http://schemas.microsoft.com/office/drawing/2014/main" id="{DDB057DB-6479-4EDD-8AA1-0D8D1564A74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50638" y="6377156"/>
            <a:ext cx="452582" cy="45258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896215-7ADB-4CDC-824E-7C883BE29F04}"/>
              </a:ext>
            </a:extLst>
          </p:cNvPr>
          <p:cNvCxnSpPr>
            <a:cxnSpLocks/>
          </p:cNvCxnSpPr>
          <p:nvPr/>
        </p:nvCxnSpPr>
        <p:spPr>
          <a:xfrm>
            <a:off x="297034" y="6261845"/>
            <a:ext cx="11821886" cy="0"/>
          </a:xfrm>
          <a:prstGeom prst="line">
            <a:avLst/>
          </a:prstGeom>
          <a:ln w="38100">
            <a:solidFill>
              <a:srgbClr val="0B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63782" y="2180778"/>
            <a:ext cx="10326254" cy="310854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800" dirty="0" smtClean="0">
                <a:solidFill>
                  <a:schemeClr val="bg1"/>
                </a:solidFill>
              </a:rPr>
              <a:t>Manish </a:t>
            </a:r>
            <a:r>
              <a:rPr lang="en-IN" sz="2800" dirty="0">
                <a:solidFill>
                  <a:schemeClr val="bg1"/>
                </a:solidFill>
              </a:rPr>
              <a:t>S</a:t>
            </a:r>
            <a:r>
              <a:rPr lang="en-IN" sz="2800" dirty="0" smtClean="0">
                <a:solidFill>
                  <a:schemeClr val="bg1"/>
                </a:solidFill>
              </a:rPr>
              <a:t>uthar</a:t>
            </a:r>
          </a:p>
          <a:p>
            <a:pPr marL="342900" indent="-342900">
              <a:buAutoNum type="arabicPeriod"/>
            </a:pPr>
            <a:r>
              <a:rPr lang="en-IN" sz="2800" dirty="0" smtClean="0">
                <a:solidFill>
                  <a:schemeClr val="bg1"/>
                </a:solidFill>
              </a:rPr>
              <a:t>Shreetej Gorathe</a:t>
            </a:r>
          </a:p>
          <a:p>
            <a:pPr marL="342900" indent="-342900">
              <a:buAutoNum type="arabicPeriod"/>
            </a:pPr>
            <a:r>
              <a:rPr lang="en-IN" sz="2800" dirty="0" smtClean="0">
                <a:solidFill>
                  <a:schemeClr val="bg1"/>
                </a:solidFill>
              </a:rPr>
              <a:t>Suhas Sawant</a:t>
            </a:r>
          </a:p>
          <a:p>
            <a:pPr marL="342900" indent="-342900">
              <a:buAutoNum type="arabicPeriod"/>
            </a:pPr>
            <a:r>
              <a:rPr lang="en-IN" sz="2800" dirty="0" smtClean="0">
                <a:solidFill>
                  <a:schemeClr val="bg1"/>
                </a:solidFill>
              </a:rPr>
              <a:t>Mohassir Khan</a:t>
            </a:r>
          </a:p>
          <a:p>
            <a:pPr marL="342900" indent="-342900">
              <a:buAutoNum type="arabicPeriod"/>
            </a:pPr>
            <a:r>
              <a:rPr lang="en-IN" sz="2800" dirty="0" smtClean="0">
                <a:solidFill>
                  <a:schemeClr val="bg1"/>
                </a:solidFill>
              </a:rPr>
              <a:t>Mrunmayee More</a:t>
            </a:r>
          </a:p>
          <a:p>
            <a:pPr marL="342900" indent="-342900">
              <a:buAutoNum type="arabicPeriod"/>
            </a:pPr>
            <a:r>
              <a:rPr lang="en-IN" sz="2800" dirty="0" smtClean="0">
                <a:solidFill>
                  <a:schemeClr val="bg1"/>
                </a:solidFill>
              </a:rPr>
              <a:t>Suvarna Bamne</a:t>
            </a:r>
          </a:p>
          <a:p>
            <a:pPr marL="342900" indent="-342900">
              <a:buAutoNum type="arabicPeriod"/>
            </a:pPr>
            <a:r>
              <a:rPr lang="en-IN" sz="2800" dirty="0" smtClean="0">
                <a:solidFill>
                  <a:schemeClr val="bg1"/>
                </a:solidFill>
              </a:rPr>
              <a:t>Sanjay Patra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3220" y="577160"/>
            <a:ext cx="68958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</a:rPr>
              <a:t>GROUP 7 </a:t>
            </a:r>
          </a:p>
          <a:p>
            <a:r>
              <a:rPr lang="en-IN" sz="3200" dirty="0" smtClean="0">
                <a:solidFill>
                  <a:schemeClr val="bg1"/>
                </a:solidFill>
              </a:rPr>
              <a:t>Subject :- Marketing Management</a:t>
            </a:r>
          </a:p>
          <a:p>
            <a:r>
              <a:rPr lang="en-IN" sz="3200" dirty="0" smtClean="0">
                <a:solidFill>
                  <a:schemeClr val="bg1"/>
                </a:solidFill>
              </a:rPr>
              <a:t>Professor :- Jessica Menezes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55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7" name="TextBox 6"/>
          <p:cNvSpPr txBox="1"/>
          <p:nvPr/>
        </p:nvSpPr>
        <p:spPr>
          <a:xfrm>
            <a:off x="1174281" y="327259"/>
            <a:ext cx="8373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Disney+ </a:t>
            </a:r>
            <a:r>
              <a:rPr lang="en-US" sz="3600" b="1" u="sng" dirty="0" err="1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Hotstar</a:t>
            </a:r>
            <a:endParaRPr lang="en-US" sz="3600" b="1" u="sng" dirty="0" smtClean="0"/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 2"/>
          <p:cNvSpPr/>
          <p:nvPr/>
        </p:nvSpPr>
        <p:spPr>
          <a:xfrm>
            <a:off x="1174281" y="1370849"/>
            <a:ext cx="7477601" cy="31241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Disney+ Hotstar is a popular streaming platform that offers a wide range of content, including movies, TV shows, and live sports. It is a part of The Walt Disney Company and provides access to Disney's extensive library of content, as well as original programming and live sports events. With a user-friendly interface and various subscription options, Disney+ Hotstar has become a go-to for entertainment lovers.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3" b="31628"/>
          <a:stretch/>
        </p:blipFill>
        <p:spPr>
          <a:xfrm>
            <a:off x="-9283702" y="4927600"/>
            <a:ext cx="9283700" cy="1930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2588"/>
          <a:stretch/>
        </p:blipFill>
        <p:spPr>
          <a:xfrm rot="5400000">
            <a:off x="8274048" y="1009651"/>
            <a:ext cx="4927599" cy="29082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3" b="31628"/>
          <a:stretch/>
        </p:blipFill>
        <p:spPr>
          <a:xfrm>
            <a:off x="-9283702" y="4975726"/>
            <a:ext cx="92837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0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repeatCount="indefinite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7" name="TextBox 6"/>
          <p:cNvSpPr txBox="1"/>
          <p:nvPr/>
        </p:nvSpPr>
        <p:spPr>
          <a:xfrm>
            <a:off x="1909010" y="214523"/>
            <a:ext cx="8373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Marketing Mix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 2"/>
          <p:cNvSpPr/>
          <p:nvPr/>
        </p:nvSpPr>
        <p:spPr>
          <a:xfrm>
            <a:off x="1909010" y="1370850"/>
            <a:ext cx="7477601" cy="5004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Product :-</a:t>
            </a:r>
          </a:p>
          <a:p>
            <a:pPr marL="0" indent="0">
              <a:lnSpc>
                <a:spcPts val="2799"/>
              </a:lnSpc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ts val="2799"/>
              </a:lnSpc>
            </a:pPr>
            <a:r>
              <a:rPr lang="en-IN" sz="2400" dirty="0">
                <a:solidFill>
                  <a:schemeClr val="bg1"/>
                </a:solidFill>
              </a:rPr>
              <a:t>M</a:t>
            </a:r>
            <a:r>
              <a:rPr lang="en-IN" sz="2400" dirty="0" smtClean="0">
                <a:solidFill>
                  <a:schemeClr val="bg1"/>
                </a:solidFill>
              </a:rPr>
              <a:t>ovies</a:t>
            </a:r>
            <a:r>
              <a:rPr lang="en-IN" sz="2400" dirty="0">
                <a:solidFill>
                  <a:schemeClr val="bg1"/>
                </a:solidFill>
              </a:rPr>
              <a:t>, series, and originals from Disney, Pixar, Marvel, Star Wars, Nat Geo, and more</a:t>
            </a:r>
            <a:r>
              <a:rPr lang="en-IN" sz="24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2799"/>
              </a:lnSpc>
            </a:pPr>
            <a:endParaRPr lang="en-IN" sz="2400" dirty="0">
              <a:solidFill>
                <a:schemeClr val="bg1"/>
              </a:solidFill>
            </a:endParaRPr>
          </a:p>
          <a:p>
            <a:pPr>
              <a:lnSpc>
                <a:spcPts val="2799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Price :-</a:t>
            </a:r>
          </a:p>
          <a:p>
            <a:pPr>
              <a:lnSpc>
                <a:spcPts val="2799"/>
              </a:lnSpc>
            </a:pPr>
            <a:endParaRPr lang="en-US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Heebo" pitchFamily="34" charset="0"/>
                <a:ea typeface="Heebo" pitchFamily="34" charset="-122"/>
              </a:rPr>
              <a:t>Mobile :- ₹149/3months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Heebo" pitchFamily="34" charset="0"/>
                <a:ea typeface="Heebo" pitchFamily="34" charset="-122"/>
              </a:rPr>
              <a:t>Mobile :- ₹449/year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Heebo" pitchFamily="34" charset="0"/>
                <a:ea typeface="Heebo" pitchFamily="34" charset="-122"/>
              </a:rPr>
              <a:t>Super :- ₹899/year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Heebo" pitchFamily="34" charset="0"/>
                <a:ea typeface="Heebo" pitchFamily="34" charset="-122"/>
              </a:rPr>
              <a:t>Premium :- ₹1499/year</a:t>
            </a:r>
            <a:endParaRPr lang="en-US" sz="2400" dirty="0" smtClean="0">
              <a:solidFill>
                <a:schemeClr val="bg1"/>
              </a:solidFill>
            </a:endParaRPr>
          </a:p>
          <a:p>
            <a:pPr>
              <a:lnSpc>
                <a:spcPts val="2799"/>
              </a:lnSpc>
            </a:pPr>
            <a:endParaRPr lang="en-US" sz="2800" dirty="0" smtClean="0">
              <a:solidFill>
                <a:schemeClr val="bg1"/>
              </a:solidFill>
            </a:endParaRPr>
          </a:p>
          <a:p>
            <a:pPr>
              <a:lnSpc>
                <a:spcPts val="2799"/>
              </a:lnSpc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ts val="2799"/>
              </a:lnSpc>
            </a:pPr>
            <a:endParaRPr lang="en-US" sz="2800" dirty="0" smtClean="0">
              <a:solidFill>
                <a:schemeClr val="bg1"/>
              </a:solidFill>
            </a:endParaRPr>
          </a:p>
          <a:p>
            <a:pPr>
              <a:lnSpc>
                <a:spcPts val="2799"/>
              </a:lnSpc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ts val="2799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33D36-D434-42AE-BDA0-B287022D1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" y="92137"/>
            <a:ext cx="1316881" cy="970046"/>
          </a:xfrm>
          <a:prstGeom prst="rect">
            <a:avLst/>
          </a:prstGeom>
        </p:spPr>
      </p:pic>
      <p:sp>
        <p:nvSpPr>
          <p:cNvPr id="8" name="Rectangle: Rounded Corners 37">
            <a:extLst>
              <a:ext uri="{FF2B5EF4-FFF2-40B4-BE49-F238E27FC236}">
                <a16:creationId xmlns:a16="http://schemas.microsoft.com/office/drawing/2014/main" id="{A493CC81-183C-4306-8975-9E6E9A83D6E7}"/>
              </a:ext>
            </a:extLst>
          </p:cNvPr>
          <p:cNvSpPr/>
          <p:nvPr/>
        </p:nvSpPr>
        <p:spPr>
          <a:xfrm rot="20707453">
            <a:off x="9003320" y="615627"/>
            <a:ext cx="2156614" cy="1338609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38">
            <a:extLst>
              <a:ext uri="{FF2B5EF4-FFF2-40B4-BE49-F238E27FC236}">
                <a16:creationId xmlns:a16="http://schemas.microsoft.com/office/drawing/2014/main" id="{622B5836-3D39-4A10-9096-45C8452A37C7}"/>
              </a:ext>
            </a:extLst>
          </p:cNvPr>
          <p:cNvSpPr/>
          <p:nvPr/>
        </p:nvSpPr>
        <p:spPr>
          <a:xfrm rot="813710">
            <a:off x="9367678" y="2450009"/>
            <a:ext cx="2221099" cy="1365829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Rectangle: Rounded Corners 39">
            <a:extLst>
              <a:ext uri="{FF2B5EF4-FFF2-40B4-BE49-F238E27FC236}">
                <a16:creationId xmlns:a16="http://schemas.microsoft.com/office/drawing/2014/main" id="{3678C629-55A5-49E2-AF34-B202D5BF90EF}"/>
              </a:ext>
            </a:extLst>
          </p:cNvPr>
          <p:cNvSpPr/>
          <p:nvPr/>
        </p:nvSpPr>
        <p:spPr>
          <a:xfrm rot="20296234">
            <a:off x="9400870" y="4417072"/>
            <a:ext cx="2199763" cy="1299331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Graphic 32" descr="Refresh">
            <a:extLst>
              <a:ext uri="{FF2B5EF4-FFF2-40B4-BE49-F238E27FC236}">
                <a16:creationId xmlns:a16="http://schemas.microsoft.com/office/drawing/2014/main" id="{58E04E9A-1102-4D5D-9225-6DDFA44176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965527" y="6369665"/>
            <a:ext cx="452582" cy="452582"/>
          </a:xfrm>
          <a:prstGeom prst="rect">
            <a:avLst/>
          </a:prstGeom>
        </p:spPr>
      </p:pic>
      <p:pic>
        <p:nvPicPr>
          <p:cNvPr id="13" name="Graphic 33" descr="Volume">
            <a:extLst>
              <a:ext uri="{FF2B5EF4-FFF2-40B4-BE49-F238E27FC236}">
                <a16:creationId xmlns:a16="http://schemas.microsoft.com/office/drawing/2014/main" id="{1F122CFB-C3C3-44E2-934E-F13AD67DF96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846563" y="6306127"/>
            <a:ext cx="551873" cy="551873"/>
          </a:xfrm>
          <a:prstGeom prst="rect">
            <a:avLst/>
          </a:prstGeom>
        </p:spPr>
      </p:pic>
      <p:pic>
        <p:nvPicPr>
          <p:cNvPr id="14" name="Graphic 24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78D86FA9-4EAA-4AA5-91CC-697F16F32E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277600" y="5585299"/>
            <a:ext cx="914400" cy="5780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896215-7ADB-4CDC-824E-7C883BE29F04}"/>
              </a:ext>
            </a:extLst>
          </p:cNvPr>
          <p:cNvCxnSpPr>
            <a:cxnSpLocks/>
          </p:cNvCxnSpPr>
          <p:nvPr/>
        </p:nvCxnSpPr>
        <p:spPr>
          <a:xfrm>
            <a:off x="297034" y="6243372"/>
            <a:ext cx="11821886" cy="0"/>
          </a:xfrm>
          <a:prstGeom prst="line">
            <a:avLst/>
          </a:prstGeom>
          <a:ln w="38100">
            <a:solidFill>
              <a:srgbClr val="0B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424DF536-70A4-408F-9DD6-703C7C468B1C}"/>
              </a:ext>
            </a:extLst>
          </p:cNvPr>
          <p:cNvSpPr/>
          <p:nvPr/>
        </p:nvSpPr>
        <p:spPr>
          <a:xfrm rot="5400000">
            <a:off x="442481" y="6389921"/>
            <a:ext cx="443462" cy="36902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Graphic 31" descr="Refresh RTL">
            <a:extLst>
              <a:ext uri="{FF2B5EF4-FFF2-40B4-BE49-F238E27FC236}">
                <a16:creationId xmlns:a16="http://schemas.microsoft.com/office/drawing/2014/main" id="{DDB057DB-6479-4EDD-8AA1-0D8D1564A74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50638" y="6386392"/>
            <a:ext cx="452582" cy="45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1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7" name="TextBox 6"/>
          <p:cNvSpPr txBox="1"/>
          <p:nvPr/>
        </p:nvSpPr>
        <p:spPr>
          <a:xfrm>
            <a:off x="1909010" y="223760"/>
            <a:ext cx="8373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Marketing Mix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 2"/>
          <p:cNvSpPr/>
          <p:nvPr/>
        </p:nvSpPr>
        <p:spPr>
          <a:xfrm>
            <a:off x="1909010" y="1370850"/>
            <a:ext cx="7477601" cy="48902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Place :-</a:t>
            </a:r>
          </a:p>
          <a:p>
            <a:pPr marL="0" indent="0">
              <a:lnSpc>
                <a:spcPts val="2799"/>
              </a:lnSpc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ts val="2799"/>
              </a:lnSpc>
            </a:pPr>
            <a:r>
              <a:rPr lang="en-IN" sz="2400" b="1" dirty="0">
                <a:solidFill>
                  <a:schemeClr val="bg1"/>
                </a:solidFill>
              </a:rPr>
              <a:t>India, Indonesia, Malaysia, and Thailand (as Disney+ Hotstar) Singapore, Canada and the United Kingdom (as Hotstar) United States (via Hulu</a:t>
            </a:r>
            <a:r>
              <a:rPr lang="en-IN" sz="2400" b="1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ts val="2799"/>
              </a:lnSpc>
            </a:pPr>
            <a:endParaRPr lang="en-IN" sz="2400" b="1" dirty="0">
              <a:solidFill>
                <a:schemeClr val="bg1"/>
              </a:solidFill>
            </a:endParaRPr>
          </a:p>
          <a:p>
            <a:pPr>
              <a:lnSpc>
                <a:spcPts val="2799"/>
              </a:lnSpc>
            </a:pPr>
            <a:r>
              <a:rPr lang="en-IN" sz="2400" dirty="0" smtClean="0">
                <a:solidFill>
                  <a:schemeClr val="bg1"/>
                </a:solidFill>
              </a:rPr>
              <a:t>Promotion :-</a:t>
            </a:r>
          </a:p>
          <a:p>
            <a:pPr>
              <a:lnSpc>
                <a:spcPts val="2799"/>
              </a:lnSpc>
            </a:pPr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Heebo" pitchFamily="34" charset="0"/>
                <a:ea typeface="Heebo" pitchFamily="34" charset="-122"/>
              </a:rPr>
              <a:t>Television advertising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Heebo" pitchFamily="34" charset="0"/>
                <a:ea typeface="Heebo" pitchFamily="34" charset="-122"/>
              </a:rPr>
              <a:t>Online advertising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Heebo" pitchFamily="34" charset="0"/>
                <a:ea typeface="Heebo" pitchFamily="34" charset="-122"/>
              </a:rPr>
              <a:t>Public relation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Heebo" pitchFamily="34" charset="0"/>
                <a:ea typeface="Heebo" pitchFamily="34" charset="-122"/>
              </a:rPr>
              <a:t>Social media marketing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Heebo" pitchFamily="34" charset="0"/>
                <a:ea typeface="Heebo" pitchFamily="34" charset="-122"/>
              </a:rPr>
              <a:t>Partnerships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>
              <a:lnSpc>
                <a:spcPts val="2799"/>
              </a:lnSpc>
            </a:pPr>
            <a:endParaRPr lang="en-US" sz="3600" dirty="0">
              <a:solidFill>
                <a:schemeClr val="bg1"/>
              </a:solidFill>
            </a:endParaRPr>
          </a:p>
          <a:p>
            <a:pPr>
              <a:lnSpc>
                <a:spcPts val="2799"/>
              </a:lnSpc>
            </a:pPr>
            <a:endParaRPr lang="en-US" sz="2800" dirty="0" smtClean="0">
              <a:solidFill>
                <a:schemeClr val="bg1"/>
              </a:solidFill>
            </a:endParaRPr>
          </a:p>
          <a:p>
            <a:pPr>
              <a:lnSpc>
                <a:spcPts val="2799"/>
              </a:lnSpc>
            </a:pP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ts val="2799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933D36-D434-42AE-BDA0-B287022D1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" y="92137"/>
            <a:ext cx="1316881" cy="970046"/>
          </a:xfrm>
          <a:prstGeom prst="rect">
            <a:avLst/>
          </a:prstGeom>
        </p:spPr>
      </p:pic>
      <p:pic>
        <p:nvPicPr>
          <p:cNvPr id="24" name="Graphic 32" descr="Refresh">
            <a:extLst>
              <a:ext uri="{FF2B5EF4-FFF2-40B4-BE49-F238E27FC236}">
                <a16:creationId xmlns:a16="http://schemas.microsoft.com/office/drawing/2014/main" id="{58E04E9A-1102-4D5D-9225-6DDFA44176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965527" y="6369665"/>
            <a:ext cx="452582" cy="452582"/>
          </a:xfrm>
          <a:prstGeom prst="rect">
            <a:avLst/>
          </a:prstGeom>
        </p:spPr>
      </p:pic>
      <p:pic>
        <p:nvPicPr>
          <p:cNvPr id="25" name="Graphic 33" descr="Volume">
            <a:extLst>
              <a:ext uri="{FF2B5EF4-FFF2-40B4-BE49-F238E27FC236}">
                <a16:creationId xmlns:a16="http://schemas.microsoft.com/office/drawing/2014/main" id="{1F122CFB-C3C3-44E2-934E-F13AD67DF96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877673" y="6333835"/>
            <a:ext cx="551873" cy="551873"/>
          </a:xfrm>
          <a:prstGeom prst="rect">
            <a:avLst/>
          </a:prstGeom>
        </p:spPr>
      </p:pic>
      <p:pic>
        <p:nvPicPr>
          <p:cNvPr id="26" name="Graphic 24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78D86FA9-4EAA-4AA5-91CC-697F16F32E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277600" y="5585299"/>
            <a:ext cx="914400" cy="578050"/>
          </a:xfrm>
          <a:prstGeom prst="rect">
            <a:avLst/>
          </a:prstGeom>
        </p:spPr>
      </p:pic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424DF536-70A4-408F-9DD6-703C7C468B1C}"/>
              </a:ext>
            </a:extLst>
          </p:cNvPr>
          <p:cNvSpPr/>
          <p:nvPr/>
        </p:nvSpPr>
        <p:spPr>
          <a:xfrm rot="5400000">
            <a:off x="442481" y="6380685"/>
            <a:ext cx="443462" cy="36902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8" name="Graphic 31" descr="Refresh RTL">
            <a:extLst>
              <a:ext uri="{FF2B5EF4-FFF2-40B4-BE49-F238E27FC236}">
                <a16:creationId xmlns:a16="http://schemas.microsoft.com/office/drawing/2014/main" id="{DDB057DB-6479-4EDD-8AA1-0D8D1564A74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50638" y="6377156"/>
            <a:ext cx="452582" cy="45258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3896215-7ADB-4CDC-824E-7C883BE29F04}"/>
              </a:ext>
            </a:extLst>
          </p:cNvPr>
          <p:cNvCxnSpPr>
            <a:cxnSpLocks/>
          </p:cNvCxnSpPr>
          <p:nvPr/>
        </p:nvCxnSpPr>
        <p:spPr>
          <a:xfrm>
            <a:off x="297034" y="6261845"/>
            <a:ext cx="11821886" cy="0"/>
          </a:xfrm>
          <a:prstGeom prst="line">
            <a:avLst/>
          </a:prstGeom>
          <a:ln w="38100">
            <a:solidFill>
              <a:srgbClr val="0B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34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7" name="TextBox 6"/>
          <p:cNvSpPr txBox="1"/>
          <p:nvPr/>
        </p:nvSpPr>
        <p:spPr>
          <a:xfrm>
            <a:off x="1909010" y="223760"/>
            <a:ext cx="8373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Product Leve</a:t>
            </a:r>
            <a:r>
              <a:rPr lang="en-IN" sz="5400" dirty="0">
                <a:solidFill>
                  <a:schemeClr val="bg1"/>
                </a:solidFill>
              </a:rPr>
              <a:t>l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670970"/>
              </p:ext>
            </p:extLst>
          </p:nvPr>
        </p:nvGraphicFramePr>
        <p:xfrm>
          <a:off x="2061410" y="1690395"/>
          <a:ext cx="2184400" cy="647700"/>
        </p:xfrm>
        <a:graphic>
          <a:graphicData uri="http://schemas.openxmlformats.org/drawingml/2006/table">
            <a:tbl>
              <a:tblPr/>
              <a:tblGrid>
                <a:gridCol w="2184400">
                  <a:extLst>
                    <a:ext uri="{9D8B030D-6E8A-4147-A177-3AD203B41FA5}">
                      <a16:colId xmlns:a16="http://schemas.microsoft.com/office/drawing/2014/main" val="3143019942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Core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7199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40954"/>
              </p:ext>
            </p:extLst>
          </p:nvPr>
        </p:nvGraphicFramePr>
        <p:xfrm>
          <a:off x="2061410" y="3614347"/>
          <a:ext cx="2184400" cy="647700"/>
        </p:xfrm>
        <a:graphic>
          <a:graphicData uri="http://schemas.openxmlformats.org/drawingml/2006/table">
            <a:tbl>
              <a:tblPr/>
              <a:tblGrid>
                <a:gridCol w="2184400">
                  <a:extLst>
                    <a:ext uri="{9D8B030D-6E8A-4147-A177-3AD203B41FA5}">
                      <a16:colId xmlns:a16="http://schemas.microsoft.com/office/drawing/2014/main" val="3143019942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Expected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7199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26001"/>
              </p:ext>
            </p:extLst>
          </p:nvPr>
        </p:nvGraphicFramePr>
        <p:xfrm>
          <a:off x="2061410" y="4564998"/>
          <a:ext cx="2184400" cy="647700"/>
        </p:xfrm>
        <a:graphic>
          <a:graphicData uri="http://schemas.openxmlformats.org/drawingml/2006/table">
            <a:tbl>
              <a:tblPr/>
              <a:tblGrid>
                <a:gridCol w="2184400">
                  <a:extLst>
                    <a:ext uri="{9D8B030D-6E8A-4147-A177-3AD203B41FA5}">
                      <a16:colId xmlns:a16="http://schemas.microsoft.com/office/drawing/2014/main" val="3143019942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Augmented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7199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88840"/>
              </p:ext>
            </p:extLst>
          </p:nvPr>
        </p:nvGraphicFramePr>
        <p:xfrm>
          <a:off x="2061410" y="5515649"/>
          <a:ext cx="2184400" cy="647700"/>
        </p:xfrm>
        <a:graphic>
          <a:graphicData uri="http://schemas.openxmlformats.org/drawingml/2006/table">
            <a:tbl>
              <a:tblPr/>
              <a:tblGrid>
                <a:gridCol w="2184400">
                  <a:extLst>
                    <a:ext uri="{9D8B030D-6E8A-4147-A177-3AD203B41FA5}">
                      <a16:colId xmlns:a16="http://schemas.microsoft.com/office/drawing/2014/main" val="3143019942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Potential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7199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005925"/>
              </p:ext>
            </p:extLst>
          </p:nvPr>
        </p:nvGraphicFramePr>
        <p:xfrm>
          <a:off x="2061410" y="2661945"/>
          <a:ext cx="2184400" cy="647700"/>
        </p:xfrm>
        <a:graphic>
          <a:graphicData uri="http://schemas.openxmlformats.org/drawingml/2006/table">
            <a:tbl>
              <a:tblPr/>
              <a:tblGrid>
                <a:gridCol w="2184400">
                  <a:extLst>
                    <a:ext uri="{9D8B030D-6E8A-4147-A177-3AD203B41FA5}">
                      <a16:colId xmlns:a16="http://schemas.microsoft.com/office/drawing/2014/main" val="3143019942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Basic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7199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0" y="1808264"/>
            <a:ext cx="61468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Movies and shows , TV serials , Multiple Languages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0" y="2615512"/>
            <a:ext cx="6146800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Watch  content at your own convenience , Watch anywhere with  mobile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0" y="3577434"/>
            <a:ext cx="6146800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High quality content (HD,4k) , Offline viewing , Personalised recommendations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0" y="4539356"/>
            <a:ext cx="6146800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Live streaming (sports broadcast , shows) , Interactive features (introduce polls , quizzes) , VR experience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72000" y="5652511"/>
            <a:ext cx="61468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Ai powered content creation , Content creation platform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933D36-D434-42AE-BDA0-B287022D1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" y="92137"/>
            <a:ext cx="1316881" cy="97004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896215-7ADB-4CDC-824E-7C883BE29F04}"/>
              </a:ext>
            </a:extLst>
          </p:cNvPr>
          <p:cNvCxnSpPr>
            <a:cxnSpLocks/>
          </p:cNvCxnSpPr>
          <p:nvPr/>
        </p:nvCxnSpPr>
        <p:spPr>
          <a:xfrm>
            <a:off x="297034" y="6215663"/>
            <a:ext cx="11821886" cy="0"/>
          </a:xfrm>
          <a:prstGeom prst="line">
            <a:avLst/>
          </a:prstGeom>
          <a:ln w="38100">
            <a:solidFill>
              <a:srgbClr val="0B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424DF536-70A4-408F-9DD6-703C7C468B1C}"/>
              </a:ext>
            </a:extLst>
          </p:cNvPr>
          <p:cNvSpPr/>
          <p:nvPr/>
        </p:nvSpPr>
        <p:spPr>
          <a:xfrm rot="5400000">
            <a:off x="442481" y="6362212"/>
            <a:ext cx="443462" cy="36902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Graphic 31" descr="Refresh RTL">
            <a:extLst>
              <a:ext uri="{FF2B5EF4-FFF2-40B4-BE49-F238E27FC236}">
                <a16:creationId xmlns:a16="http://schemas.microsoft.com/office/drawing/2014/main" id="{DDB057DB-6479-4EDD-8AA1-0D8D1564A7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50638" y="6358683"/>
            <a:ext cx="452582" cy="452582"/>
          </a:xfrm>
          <a:prstGeom prst="rect">
            <a:avLst/>
          </a:prstGeom>
        </p:spPr>
      </p:pic>
      <p:pic>
        <p:nvPicPr>
          <p:cNvPr id="18" name="Graphic 32" descr="Refresh">
            <a:extLst>
              <a:ext uri="{FF2B5EF4-FFF2-40B4-BE49-F238E27FC236}">
                <a16:creationId xmlns:a16="http://schemas.microsoft.com/office/drawing/2014/main" id="{58E04E9A-1102-4D5D-9225-6DDFA441766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965527" y="6369665"/>
            <a:ext cx="452582" cy="452582"/>
          </a:xfrm>
          <a:prstGeom prst="rect">
            <a:avLst/>
          </a:prstGeom>
        </p:spPr>
      </p:pic>
      <p:pic>
        <p:nvPicPr>
          <p:cNvPr id="19" name="Graphic 33" descr="Volume">
            <a:extLst>
              <a:ext uri="{FF2B5EF4-FFF2-40B4-BE49-F238E27FC236}">
                <a16:creationId xmlns:a16="http://schemas.microsoft.com/office/drawing/2014/main" id="{1F122CFB-C3C3-44E2-934E-F13AD67DF96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877673" y="6333835"/>
            <a:ext cx="551873" cy="551873"/>
          </a:xfrm>
          <a:prstGeom prst="rect">
            <a:avLst/>
          </a:prstGeom>
        </p:spPr>
      </p:pic>
      <p:pic>
        <p:nvPicPr>
          <p:cNvPr id="24" name="Graphic 24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78D86FA9-4EAA-4AA5-91CC-697F16F32E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277600" y="5585299"/>
            <a:ext cx="914400" cy="5780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896215-7ADB-4CDC-824E-7C883BE29F04}"/>
              </a:ext>
            </a:extLst>
          </p:cNvPr>
          <p:cNvCxnSpPr>
            <a:cxnSpLocks/>
          </p:cNvCxnSpPr>
          <p:nvPr/>
        </p:nvCxnSpPr>
        <p:spPr>
          <a:xfrm>
            <a:off x="297034" y="6243372"/>
            <a:ext cx="11821886" cy="0"/>
          </a:xfrm>
          <a:prstGeom prst="line">
            <a:avLst/>
          </a:prstGeom>
          <a:ln w="38100">
            <a:solidFill>
              <a:srgbClr val="0B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24DF536-70A4-408F-9DD6-703C7C468B1C}"/>
              </a:ext>
            </a:extLst>
          </p:cNvPr>
          <p:cNvSpPr/>
          <p:nvPr/>
        </p:nvSpPr>
        <p:spPr>
          <a:xfrm rot="5400000">
            <a:off x="442481" y="6380685"/>
            <a:ext cx="443462" cy="36902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Graphic 31" descr="Refresh RTL">
            <a:extLst>
              <a:ext uri="{FF2B5EF4-FFF2-40B4-BE49-F238E27FC236}">
                <a16:creationId xmlns:a16="http://schemas.microsoft.com/office/drawing/2014/main" id="{DDB057DB-6479-4EDD-8AA1-0D8D1564A7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50638" y="6377156"/>
            <a:ext cx="452582" cy="45258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896215-7ADB-4CDC-824E-7C883BE29F04}"/>
              </a:ext>
            </a:extLst>
          </p:cNvPr>
          <p:cNvCxnSpPr>
            <a:cxnSpLocks/>
          </p:cNvCxnSpPr>
          <p:nvPr/>
        </p:nvCxnSpPr>
        <p:spPr>
          <a:xfrm>
            <a:off x="297034" y="6261845"/>
            <a:ext cx="11821886" cy="0"/>
          </a:xfrm>
          <a:prstGeom prst="line">
            <a:avLst/>
          </a:prstGeom>
          <a:ln w="38100">
            <a:solidFill>
              <a:srgbClr val="0B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72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/>
          <p:cNvSpPr/>
          <p:nvPr/>
        </p:nvSpPr>
        <p:spPr>
          <a:xfrm>
            <a:off x="9236" y="0"/>
            <a:ext cx="12192000" cy="68580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7" name="TextBox 6"/>
          <p:cNvSpPr txBox="1"/>
          <p:nvPr/>
        </p:nvSpPr>
        <p:spPr>
          <a:xfrm>
            <a:off x="1918246" y="223760"/>
            <a:ext cx="8373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Product Mix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933D36-D434-42AE-BDA0-B287022D1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" y="92137"/>
            <a:ext cx="1316881" cy="970046"/>
          </a:xfrm>
          <a:prstGeom prst="rect">
            <a:avLst/>
          </a:prstGeom>
        </p:spPr>
      </p:pic>
      <p:pic>
        <p:nvPicPr>
          <p:cNvPr id="31" name="Graphic 32" descr="Refresh">
            <a:extLst>
              <a:ext uri="{FF2B5EF4-FFF2-40B4-BE49-F238E27FC236}">
                <a16:creationId xmlns:a16="http://schemas.microsoft.com/office/drawing/2014/main" id="{58E04E9A-1102-4D5D-9225-6DDFA44176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965527" y="6369665"/>
            <a:ext cx="452582" cy="452582"/>
          </a:xfrm>
          <a:prstGeom prst="rect">
            <a:avLst/>
          </a:prstGeom>
        </p:spPr>
      </p:pic>
      <p:pic>
        <p:nvPicPr>
          <p:cNvPr id="32" name="Graphic 33" descr="Volume">
            <a:extLst>
              <a:ext uri="{FF2B5EF4-FFF2-40B4-BE49-F238E27FC236}">
                <a16:creationId xmlns:a16="http://schemas.microsoft.com/office/drawing/2014/main" id="{1F122CFB-C3C3-44E2-934E-F13AD67DF96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877673" y="6333835"/>
            <a:ext cx="551873" cy="551873"/>
          </a:xfrm>
          <a:prstGeom prst="rect">
            <a:avLst/>
          </a:prstGeom>
        </p:spPr>
      </p:pic>
      <p:pic>
        <p:nvPicPr>
          <p:cNvPr id="33" name="Graphic 24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78D86FA9-4EAA-4AA5-91CC-697F16F32E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277600" y="5585299"/>
            <a:ext cx="914400" cy="578050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24DF536-70A4-408F-9DD6-703C7C468B1C}"/>
              </a:ext>
            </a:extLst>
          </p:cNvPr>
          <p:cNvSpPr/>
          <p:nvPr/>
        </p:nvSpPr>
        <p:spPr>
          <a:xfrm rot="5400000">
            <a:off x="442481" y="6380685"/>
            <a:ext cx="443462" cy="36902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Graphic 31" descr="Refresh RTL">
            <a:extLst>
              <a:ext uri="{FF2B5EF4-FFF2-40B4-BE49-F238E27FC236}">
                <a16:creationId xmlns:a16="http://schemas.microsoft.com/office/drawing/2014/main" id="{DDB057DB-6479-4EDD-8AA1-0D8D1564A74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50638" y="6377156"/>
            <a:ext cx="452582" cy="45258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896215-7ADB-4CDC-824E-7C883BE29F04}"/>
              </a:ext>
            </a:extLst>
          </p:cNvPr>
          <p:cNvCxnSpPr>
            <a:cxnSpLocks/>
          </p:cNvCxnSpPr>
          <p:nvPr/>
        </p:nvCxnSpPr>
        <p:spPr>
          <a:xfrm>
            <a:off x="297034" y="6261845"/>
            <a:ext cx="11821886" cy="0"/>
          </a:xfrm>
          <a:prstGeom prst="line">
            <a:avLst/>
          </a:prstGeom>
          <a:ln w="38100">
            <a:solidFill>
              <a:srgbClr val="0B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352333"/>
              </p:ext>
            </p:extLst>
          </p:nvPr>
        </p:nvGraphicFramePr>
        <p:xfrm>
          <a:off x="1965527" y="1147090"/>
          <a:ext cx="9700000" cy="38220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40000">
                  <a:extLst>
                    <a:ext uri="{9D8B030D-6E8A-4147-A177-3AD203B41FA5}">
                      <a16:colId xmlns:a16="http://schemas.microsoft.com/office/drawing/2014/main" val="123277235"/>
                    </a:ext>
                  </a:extLst>
                </a:gridCol>
                <a:gridCol w="1940000">
                  <a:extLst>
                    <a:ext uri="{9D8B030D-6E8A-4147-A177-3AD203B41FA5}">
                      <a16:colId xmlns:a16="http://schemas.microsoft.com/office/drawing/2014/main" val="909239911"/>
                    </a:ext>
                  </a:extLst>
                </a:gridCol>
                <a:gridCol w="1940000">
                  <a:extLst>
                    <a:ext uri="{9D8B030D-6E8A-4147-A177-3AD203B41FA5}">
                      <a16:colId xmlns:a16="http://schemas.microsoft.com/office/drawing/2014/main" val="1470455985"/>
                    </a:ext>
                  </a:extLst>
                </a:gridCol>
                <a:gridCol w="1940000">
                  <a:extLst>
                    <a:ext uri="{9D8B030D-6E8A-4147-A177-3AD203B41FA5}">
                      <a16:colId xmlns:a16="http://schemas.microsoft.com/office/drawing/2014/main" val="4255317861"/>
                    </a:ext>
                  </a:extLst>
                </a:gridCol>
                <a:gridCol w="1940000">
                  <a:extLst>
                    <a:ext uri="{9D8B030D-6E8A-4147-A177-3AD203B41FA5}">
                      <a16:colId xmlns:a16="http://schemas.microsoft.com/office/drawing/2014/main" val="167003946"/>
                    </a:ext>
                  </a:extLst>
                </a:gridCol>
              </a:tblGrid>
              <a:tr h="621618">
                <a:tc>
                  <a:txBody>
                    <a:bodyPr/>
                    <a:lstStyle/>
                    <a:p>
                      <a:r>
                        <a:rPr lang="en-IN" dirty="0" smtClean="0"/>
                        <a:t>Web</a:t>
                      </a:r>
                      <a:r>
                        <a:rPr lang="en-IN" baseline="0" dirty="0" smtClean="0"/>
                        <a:t> Series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TV Shows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Animation/Cartoon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Movies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Sports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833668"/>
                  </a:ext>
                </a:extLst>
              </a:tr>
              <a:tr h="621618">
                <a:tc>
                  <a:txBody>
                    <a:bodyPr/>
                    <a:lstStyle/>
                    <a:p>
                      <a:r>
                        <a:rPr lang="en-IN" dirty="0" smtClean="0"/>
                        <a:t>Criminal Justice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The Freelancer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The</a:t>
                      </a:r>
                      <a:r>
                        <a:rPr lang="en-IN" baseline="0" dirty="0" smtClean="0"/>
                        <a:t> Legend Of Hanuman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Action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Cricket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364010"/>
                  </a:ext>
                </a:extLst>
              </a:tr>
              <a:tr h="621618">
                <a:tc>
                  <a:txBody>
                    <a:bodyPr/>
                    <a:lstStyle/>
                    <a:p>
                      <a:r>
                        <a:rPr lang="en-IN" dirty="0" smtClean="0"/>
                        <a:t>Aarya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Loki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Toy Story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Horror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Hockey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372496"/>
                  </a:ext>
                </a:extLst>
              </a:tr>
              <a:tr h="621618">
                <a:tc>
                  <a:txBody>
                    <a:bodyPr/>
                    <a:lstStyle/>
                    <a:p>
                      <a:r>
                        <a:rPr lang="en-IN" dirty="0" smtClean="0"/>
                        <a:t>The Night Manager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Taaza Khabar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The Incredibles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Romantic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Football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90146"/>
                  </a:ext>
                </a:extLst>
              </a:tr>
              <a:tr h="621618">
                <a:tc>
                  <a:txBody>
                    <a:bodyPr/>
                    <a:lstStyle/>
                    <a:p>
                      <a:r>
                        <a:rPr lang="en-IN" dirty="0" smtClean="0"/>
                        <a:t>Dahan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She Hulk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The Lion King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Comedy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Kabaddi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574746"/>
                  </a:ext>
                </a:extLst>
              </a:tr>
              <a:tr h="621618">
                <a:tc>
                  <a:txBody>
                    <a:bodyPr/>
                    <a:lstStyle/>
                    <a:p>
                      <a:r>
                        <a:rPr lang="en-IN" dirty="0" smtClean="0"/>
                        <a:t>Special Ops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Devo </a:t>
                      </a:r>
                      <a:r>
                        <a:rPr lang="en-IN" dirty="0" err="1" smtClean="0"/>
                        <a:t>Ke</a:t>
                      </a:r>
                      <a:r>
                        <a:rPr lang="en-IN" baseline="0" dirty="0" smtClean="0"/>
                        <a:t> Devo </a:t>
                      </a:r>
                      <a:r>
                        <a:rPr lang="en-IN" baseline="0" dirty="0" err="1" smtClean="0"/>
                        <a:t>Mahadev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106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17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/>
          <p:cNvSpPr/>
          <p:nvPr/>
        </p:nvSpPr>
        <p:spPr>
          <a:xfrm>
            <a:off x="9236" y="0"/>
            <a:ext cx="12192000" cy="68580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933D36-D434-42AE-BDA0-B287022D1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" y="92137"/>
            <a:ext cx="1316881" cy="970046"/>
          </a:xfrm>
          <a:prstGeom prst="rect">
            <a:avLst/>
          </a:prstGeom>
        </p:spPr>
      </p:pic>
      <p:pic>
        <p:nvPicPr>
          <p:cNvPr id="31" name="Graphic 32" descr="Refresh">
            <a:extLst>
              <a:ext uri="{FF2B5EF4-FFF2-40B4-BE49-F238E27FC236}">
                <a16:creationId xmlns:a16="http://schemas.microsoft.com/office/drawing/2014/main" id="{58E04E9A-1102-4D5D-9225-6DDFA44176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965527" y="6369665"/>
            <a:ext cx="452582" cy="452582"/>
          </a:xfrm>
          <a:prstGeom prst="rect">
            <a:avLst/>
          </a:prstGeom>
        </p:spPr>
      </p:pic>
      <p:pic>
        <p:nvPicPr>
          <p:cNvPr id="32" name="Graphic 33" descr="Volume">
            <a:extLst>
              <a:ext uri="{FF2B5EF4-FFF2-40B4-BE49-F238E27FC236}">
                <a16:creationId xmlns:a16="http://schemas.microsoft.com/office/drawing/2014/main" id="{1F122CFB-C3C3-44E2-934E-F13AD67DF96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877673" y="6333835"/>
            <a:ext cx="551873" cy="551873"/>
          </a:xfrm>
          <a:prstGeom prst="rect">
            <a:avLst/>
          </a:prstGeom>
        </p:spPr>
      </p:pic>
      <p:pic>
        <p:nvPicPr>
          <p:cNvPr id="33" name="Graphic 24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78D86FA9-4EAA-4AA5-91CC-697F16F32E6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277600" y="5585299"/>
            <a:ext cx="914400" cy="578050"/>
          </a:xfrm>
          <a:prstGeom prst="rect">
            <a:avLst/>
          </a:pr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24DF536-70A4-408F-9DD6-703C7C468B1C}"/>
              </a:ext>
            </a:extLst>
          </p:cNvPr>
          <p:cNvSpPr/>
          <p:nvPr/>
        </p:nvSpPr>
        <p:spPr>
          <a:xfrm rot="5400000">
            <a:off x="442481" y="6380685"/>
            <a:ext cx="443462" cy="36902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Graphic 31" descr="Refresh RTL">
            <a:extLst>
              <a:ext uri="{FF2B5EF4-FFF2-40B4-BE49-F238E27FC236}">
                <a16:creationId xmlns:a16="http://schemas.microsoft.com/office/drawing/2014/main" id="{DDB057DB-6479-4EDD-8AA1-0D8D1564A74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50638" y="6377156"/>
            <a:ext cx="452582" cy="45258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896215-7ADB-4CDC-824E-7C883BE29F04}"/>
              </a:ext>
            </a:extLst>
          </p:cNvPr>
          <p:cNvCxnSpPr>
            <a:cxnSpLocks/>
          </p:cNvCxnSpPr>
          <p:nvPr/>
        </p:nvCxnSpPr>
        <p:spPr>
          <a:xfrm>
            <a:off x="297034" y="6261845"/>
            <a:ext cx="11821886" cy="0"/>
          </a:xfrm>
          <a:prstGeom prst="line">
            <a:avLst/>
          </a:prstGeom>
          <a:ln w="38100">
            <a:solidFill>
              <a:srgbClr val="0B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703220" y="456996"/>
            <a:ext cx="9496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Product Line :- 5</a:t>
            </a:r>
          </a:p>
          <a:p>
            <a:r>
              <a:rPr lang="en-IN" sz="2400" dirty="0" smtClean="0">
                <a:solidFill>
                  <a:schemeClr val="bg1"/>
                </a:solidFill>
              </a:rPr>
              <a:t>Product width :- 5</a:t>
            </a:r>
          </a:p>
          <a:p>
            <a:r>
              <a:rPr lang="en-IN" sz="2400" dirty="0" smtClean="0">
                <a:solidFill>
                  <a:schemeClr val="bg1"/>
                </a:solidFill>
              </a:rPr>
              <a:t>Product Length :- Total no. of product in assortment /no. of line in mix</a:t>
            </a:r>
          </a:p>
          <a:p>
            <a:endParaRPr lang="en-IN" sz="2400" dirty="0" smtClean="0">
              <a:solidFill>
                <a:schemeClr val="bg1"/>
              </a:solidFill>
            </a:endParaRPr>
          </a:p>
          <a:p>
            <a:r>
              <a:rPr lang="en-IN" sz="2400" dirty="0" smtClean="0">
                <a:solidFill>
                  <a:schemeClr val="bg1"/>
                </a:solidFill>
              </a:rPr>
              <a:t>                                    5+5+4+4+4/5</a:t>
            </a:r>
          </a:p>
          <a:p>
            <a:r>
              <a:rPr lang="en-IN" sz="2400" dirty="0" smtClean="0">
                <a:solidFill>
                  <a:schemeClr val="bg1"/>
                </a:solidFill>
              </a:rPr>
              <a:t>           </a:t>
            </a:r>
          </a:p>
          <a:p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smtClean="0">
                <a:solidFill>
                  <a:schemeClr val="bg1"/>
                </a:solidFill>
              </a:rPr>
              <a:t>                                    4.4</a:t>
            </a:r>
          </a:p>
          <a:p>
            <a:r>
              <a:rPr lang="en-IN" sz="2400" dirty="0" smtClean="0">
                <a:solidFill>
                  <a:schemeClr val="bg1"/>
                </a:solidFill>
              </a:rPr>
              <a:t>Product Depth For web Series </a:t>
            </a:r>
          </a:p>
          <a:p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smtClean="0">
                <a:solidFill>
                  <a:schemeClr val="bg1"/>
                </a:solidFill>
              </a:rPr>
              <a:t>=    5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 smtClean="0">
                <a:solidFill>
                  <a:schemeClr val="bg1"/>
                </a:solidFill>
              </a:rPr>
              <a:t>Product Consistency  :- Quality Content , Customer Specific Content , Customer Feedback</a:t>
            </a:r>
          </a:p>
          <a:p>
            <a:endParaRPr lang="en-I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20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608</Words>
  <Application>Microsoft Office PowerPoint</Application>
  <PresentationFormat>Widescreen</PresentationFormat>
  <Paragraphs>154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Aharoni</vt:lpstr>
      <vt:lpstr>Algerian</vt:lpstr>
      <vt:lpstr>Arial</vt:lpstr>
      <vt:lpstr>Calibri</vt:lpstr>
      <vt:lpstr>Calibri Light</vt:lpstr>
      <vt:lpstr>Dashing Unicorn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53</cp:revision>
  <dcterms:created xsi:type="dcterms:W3CDTF">2024-02-19T11:43:47Z</dcterms:created>
  <dcterms:modified xsi:type="dcterms:W3CDTF">2024-02-28T15:01:19Z</dcterms:modified>
</cp:coreProperties>
</file>